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92" r:id="rId2"/>
    <p:sldId id="257" r:id="rId3"/>
    <p:sldId id="259" r:id="rId4"/>
    <p:sldId id="287" r:id="rId5"/>
    <p:sldId id="288" r:id="rId6"/>
    <p:sldId id="283" r:id="rId7"/>
    <p:sldId id="262" r:id="rId8"/>
    <p:sldId id="263" r:id="rId9"/>
    <p:sldId id="265" r:id="rId10"/>
    <p:sldId id="266" r:id="rId11"/>
    <p:sldId id="267" r:id="rId12"/>
    <p:sldId id="268" r:id="rId13"/>
    <p:sldId id="269" r:id="rId14"/>
    <p:sldId id="281" r:id="rId15"/>
    <p:sldId id="28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014"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image" Target="../media/image7.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F8B972-8E4E-4426-A869-64F09ABADA7E}" type="datetimeFigureOut">
              <a:rPr lang="en-US" smtClean="0"/>
              <a:pPr/>
              <a:t>12/27/2020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5FA415-529B-42CA-8FC6-656F85CC422E}" type="slidenum">
              <a:rPr lang="en-US" smtClean="0"/>
              <a:pPr/>
              <a:t>‹#›</a:t>
            </a:fld>
            <a:endParaRPr lang="en-US"/>
          </a:p>
        </p:txBody>
      </p:sp>
    </p:spTree>
    <p:extLst>
      <p:ext uri="{BB962C8B-B14F-4D97-AF65-F5344CB8AC3E}">
        <p14:creationId xmlns:p14="http://schemas.microsoft.com/office/powerpoint/2010/main" val="3786940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9197CC-EB35-468B-B53D-8176E93ED9A2}" type="datetimeFigureOut">
              <a:rPr lang="en-US" smtClean="0"/>
              <a:pPr/>
              <a:t>12/27/2020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0A6B6-ECCF-4C57-85B6-198C0ED27BB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9197CC-EB35-468B-B53D-8176E93ED9A2}" type="datetimeFigureOut">
              <a:rPr lang="en-US" smtClean="0"/>
              <a:pPr/>
              <a:t>12/27/2020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0A6B6-ECCF-4C57-85B6-198C0ED27BB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9197CC-EB35-468B-B53D-8176E93ED9A2}" type="datetimeFigureOut">
              <a:rPr lang="en-US" smtClean="0"/>
              <a:pPr/>
              <a:t>12/27/2020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0A6B6-ECCF-4C57-85B6-198C0ED27B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9197CC-EB35-468B-B53D-8176E93ED9A2}" type="datetimeFigureOut">
              <a:rPr lang="en-US" smtClean="0"/>
              <a:pPr/>
              <a:t>12/27/2020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0A6B6-ECCF-4C57-85B6-198C0ED27BB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9197CC-EB35-468B-B53D-8176E93ED9A2}" type="datetimeFigureOut">
              <a:rPr lang="en-US" smtClean="0"/>
              <a:pPr/>
              <a:t>12/27/2020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0A6B6-ECCF-4C57-85B6-198C0ED27BB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9197CC-EB35-468B-B53D-8176E93ED9A2}" type="datetimeFigureOut">
              <a:rPr lang="en-US" smtClean="0"/>
              <a:pPr/>
              <a:t>12/27/2020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90A6B6-ECCF-4C57-85B6-198C0ED27BB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9197CC-EB35-468B-B53D-8176E93ED9A2}" type="datetimeFigureOut">
              <a:rPr lang="en-US" smtClean="0"/>
              <a:pPr/>
              <a:t>12/27/2020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90A6B6-ECCF-4C57-85B6-198C0ED27BB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9197CC-EB35-468B-B53D-8176E93ED9A2}" type="datetimeFigureOut">
              <a:rPr lang="en-US" smtClean="0"/>
              <a:pPr/>
              <a:t>12/27/2020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90A6B6-ECCF-4C57-85B6-198C0ED27B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9197CC-EB35-468B-B53D-8176E93ED9A2}" type="datetimeFigureOut">
              <a:rPr lang="en-US" smtClean="0"/>
              <a:pPr/>
              <a:t>12/27/2020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90A6B6-ECCF-4C57-85B6-198C0ED27B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9197CC-EB35-468B-B53D-8176E93ED9A2}" type="datetimeFigureOut">
              <a:rPr lang="en-US" smtClean="0"/>
              <a:pPr/>
              <a:t>12/27/2020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90A6B6-ECCF-4C57-85B6-198C0ED27BB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9197CC-EB35-468B-B53D-8176E93ED9A2}" type="datetimeFigureOut">
              <a:rPr lang="en-US" smtClean="0"/>
              <a:pPr/>
              <a:t>12/27/2020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90A6B6-ECCF-4C57-85B6-198C0ED27BB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9197CC-EB35-468B-B53D-8176E93ED9A2}" type="datetimeFigureOut">
              <a:rPr lang="en-US" smtClean="0"/>
              <a:pPr/>
              <a:t>12/27/2020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90A6B6-ECCF-4C57-85B6-198C0ED27BB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8.png"/><Relationship Id="rId5" Type="http://schemas.openxmlformats.org/officeDocument/2006/relationships/oleObject" Target="../embeddings/oleObject2.bin"/><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solidFill>
            <a:srgbClr val="FFFF66"/>
          </a:solidFill>
        </p:spPr>
        <p:txBody>
          <a:bodyPr/>
          <a:lstStyle/>
          <a:p>
            <a:pPr lvl="0" rtl="1" eaLnBrk="0" fontAlgn="base" hangingPunct="0">
              <a:spcBef>
                <a:spcPct val="0"/>
              </a:spcBef>
              <a:spcAft>
                <a:spcPct val="0"/>
              </a:spcAft>
            </a:pPr>
            <a:endParaRPr lang="ar-IQ" sz="3600" b="1" dirty="0" smtClean="0">
              <a:solidFill>
                <a:schemeClr val="tx1"/>
              </a:solidFill>
              <a:latin typeface="Andalus" pitchFamily="18" charset="-78"/>
              <a:cs typeface="Andalus" pitchFamily="18" charset="-78"/>
            </a:endParaRPr>
          </a:p>
          <a:p>
            <a:pPr lvl="0" rtl="1" eaLnBrk="0" fontAlgn="base" hangingPunct="0">
              <a:spcBef>
                <a:spcPct val="0"/>
              </a:spcBef>
              <a:spcAft>
                <a:spcPct val="0"/>
              </a:spcAft>
            </a:pPr>
            <a:r>
              <a:rPr lang="ar-IQ" sz="3600" b="1" dirty="0" smtClean="0">
                <a:solidFill>
                  <a:schemeClr val="tx1"/>
                </a:solidFill>
                <a:latin typeface="Andalus" pitchFamily="18" charset="-78"/>
                <a:cs typeface="Andalus" pitchFamily="18" charset="-78"/>
              </a:rPr>
              <a:t>وزارة التعليم العالي والبحث العلمي </a:t>
            </a:r>
          </a:p>
          <a:p>
            <a:pPr lvl="0" rtl="1" eaLnBrk="0" fontAlgn="base" hangingPunct="0">
              <a:spcBef>
                <a:spcPct val="0"/>
              </a:spcBef>
              <a:spcAft>
                <a:spcPct val="0"/>
              </a:spcAft>
            </a:pPr>
            <a:r>
              <a:rPr lang="ar-IQ" sz="3600" b="1" dirty="0" smtClean="0">
                <a:solidFill>
                  <a:schemeClr val="tx1"/>
                </a:solidFill>
                <a:latin typeface="Andalus" pitchFamily="18" charset="-78"/>
                <a:cs typeface="Andalus" pitchFamily="18" charset="-78"/>
              </a:rPr>
              <a:t>جامعة </a:t>
            </a:r>
            <a:r>
              <a:rPr lang="ar-IQ" sz="3600" b="1" dirty="0">
                <a:solidFill>
                  <a:schemeClr val="tx1"/>
                </a:solidFill>
                <a:latin typeface="Andalus" pitchFamily="18" charset="-78"/>
                <a:cs typeface="Andalus" pitchFamily="18" charset="-78"/>
              </a:rPr>
              <a:t>ديالى</a:t>
            </a:r>
            <a:br>
              <a:rPr lang="ar-IQ" sz="3600" b="1" dirty="0">
                <a:solidFill>
                  <a:schemeClr val="tx1"/>
                </a:solidFill>
                <a:latin typeface="Andalus" pitchFamily="18" charset="-78"/>
                <a:cs typeface="Andalus" pitchFamily="18" charset="-78"/>
              </a:rPr>
            </a:br>
            <a:r>
              <a:rPr lang="ar-IQ" sz="3600" b="1" dirty="0">
                <a:solidFill>
                  <a:schemeClr val="tx1"/>
                </a:solidFill>
                <a:latin typeface="Andalus" pitchFamily="18" charset="-78"/>
                <a:cs typeface="Andalus" pitchFamily="18" charset="-78"/>
              </a:rPr>
              <a:t>كلية التربية للعلوم </a:t>
            </a:r>
            <a:r>
              <a:rPr lang="ar-IQ" sz="3600" b="1" dirty="0" smtClean="0">
                <a:solidFill>
                  <a:schemeClr val="tx1"/>
                </a:solidFill>
                <a:latin typeface="Andalus" pitchFamily="18" charset="-78"/>
                <a:cs typeface="Andalus" pitchFamily="18" charset="-78"/>
              </a:rPr>
              <a:t>الانسانية</a:t>
            </a:r>
            <a:br>
              <a:rPr lang="ar-IQ" sz="3600" b="1" dirty="0" smtClean="0">
                <a:solidFill>
                  <a:schemeClr val="tx1"/>
                </a:solidFill>
                <a:latin typeface="Andalus" pitchFamily="18" charset="-78"/>
                <a:cs typeface="Andalus" pitchFamily="18" charset="-78"/>
              </a:rPr>
            </a:br>
            <a:r>
              <a:rPr lang="ar-IQ" sz="4000" b="1" dirty="0" smtClean="0">
                <a:solidFill>
                  <a:schemeClr val="tx1"/>
                </a:solidFill>
                <a:latin typeface="Andalus" pitchFamily="18" charset="-78"/>
                <a:cs typeface="Andalus" pitchFamily="18" charset="-78"/>
              </a:rPr>
              <a:t>قسم </a:t>
            </a:r>
            <a:r>
              <a:rPr lang="ar-IQ" sz="4000" b="1" dirty="0">
                <a:solidFill>
                  <a:schemeClr val="tx1"/>
                </a:solidFill>
                <a:latin typeface="Andalus" pitchFamily="18" charset="-78"/>
                <a:cs typeface="Andalus" pitchFamily="18" charset="-78"/>
              </a:rPr>
              <a:t>الجغرافية-المرحلة الرابعة (ب)</a:t>
            </a:r>
            <a:br>
              <a:rPr lang="ar-IQ" sz="4000" b="1" dirty="0">
                <a:solidFill>
                  <a:schemeClr val="tx1"/>
                </a:solidFill>
                <a:latin typeface="Andalus" pitchFamily="18" charset="-78"/>
                <a:cs typeface="Andalus" pitchFamily="18" charset="-78"/>
              </a:rPr>
            </a:br>
            <a:r>
              <a:rPr lang="ar-IQ" sz="4000" b="1" dirty="0">
                <a:solidFill>
                  <a:schemeClr val="tx1"/>
                </a:solidFill>
                <a:latin typeface="Andalus" pitchFamily="18" charset="-78"/>
                <a:cs typeface="Andalus" pitchFamily="18" charset="-78"/>
              </a:rPr>
              <a:t>الدراسة الصباحية</a:t>
            </a:r>
            <a:r>
              <a:rPr lang="ar-IQ" sz="4400" b="1" dirty="0">
                <a:solidFill>
                  <a:schemeClr val="tx1"/>
                </a:solidFill>
                <a:latin typeface="Andalus" pitchFamily="18" charset="-78"/>
                <a:cs typeface="Andalus" pitchFamily="18" charset="-78"/>
              </a:rPr>
              <a:t/>
            </a:r>
            <a:br>
              <a:rPr lang="ar-IQ" sz="4400" b="1" dirty="0">
                <a:solidFill>
                  <a:schemeClr val="tx1"/>
                </a:solidFill>
                <a:latin typeface="Andalus" pitchFamily="18" charset="-78"/>
                <a:cs typeface="Andalus" pitchFamily="18" charset="-78"/>
              </a:rPr>
            </a:br>
            <a:r>
              <a:rPr lang="ar-IQ" sz="4000" b="1" dirty="0" smtClean="0">
                <a:solidFill>
                  <a:schemeClr val="tx1"/>
                </a:solidFill>
                <a:latin typeface="Andalus" pitchFamily="18" charset="-78"/>
                <a:cs typeface="Andalus" pitchFamily="18" charset="-78"/>
              </a:rPr>
              <a:t>المادة/ </a:t>
            </a:r>
            <a:r>
              <a:rPr lang="ar-IQ" sz="4000" b="1" dirty="0" smtClean="0">
                <a:solidFill>
                  <a:schemeClr val="tx1"/>
                </a:solidFill>
              </a:rPr>
              <a:t>مكونات نظم المعلومات الجغرافية</a:t>
            </a:r>
            <a:r>
              <a:rPr lang="en-US" sz="4000" b="1" dirty="0" smtClean="0">
                <a:solidFill>
                  <a:schemeClr val="tx1"/>
                </a:solidFill>
              </a:rPr>
              <a:t>GIS </a:t>
            </a:r>
            <a:r>
              <a:rPr lang="en-US" sz="4400" b="1" dirty="0">
                <a:solidFill>
                  <a:schemeClr val="tx1"/>
                </a:solidFill>
              </a:rPr>
              <a:t/>
            </a:r>
            <a:br>
              <a:rPr lang="en-US" sz="4400" b="1" dirty="0">
                <a:solidFill>
                  <a:schemeClr val="tx1"/>
                </a:solidFill>
              </a:rPr>
            </a:br>
            <a:r>
              <a:rPr lang="ar-IQ" altLang="ar-IQ" sz="36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اعداد</a:t>
            </a:r>
            <a:endParaRPr lang="en-US" altLang="ar-IQ" sz="4000" dirty="0">
              <a:solidFill>
                <a:schemeClr val="tx1"/>
              </a:solidFill>
            </a:endParaRPr>
          </a:p>
          <a:p>
            <a:pPr lvl="0" rtl="1" eaLnBrk="0" fontAlgn="base" hangingPunct="0">
              <a:spcBef>
                <a:spcPct val="0"/>
              </a:spcBef>
              <a:spcAft>
                <a:spcPct val="0"/>
              </a:spcAft>
            </a:pPr>
            <a:r>
              <a:rPr lang="ar-IQ" altLang="ar-IQ" sz="3600" b="1"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م.د</a:t>
            </a:r>
            <a:r>
              <a:rPr lang="ar-IQ" altLang="ar-IQ" sz="36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نبراس سعدون </a:t>
            </a:r>
            <a:r>
              <a:rPr lang="ar-IQ" altLang="ar-IQ" sz="3600" b="1"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مطشر</a:t>
            </a:r>
            <a:endParaRPr lang="ar-IQ" altLang="ar-IQ" sz="4400" dirty="0">
              <a:solidFill>
                <a:schemeClr val="tx1"/>
              </a:solidFill>
              <a:latin typeface="Arial" panose="020B0604020202020204" pitchFamily="34" charset="0"/>
            </a:endParaRPr>
          </a:p>
          <a:p>
            <a:endParaRPr lang="en-US" dirty="0">
              <a:solidFill>
                <a:srgbClr val="FF0000"/>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68" y="0"/>
            <a:ext cx="2149049" cy="2415827"/>
          </a:xfrm>
          <a:prstGeom prst="rect">
            <a:avLst/>
          </a:prstGeom>
          <a:noFill/>
          <a:extLst>
            <a:ext uri="{909E8E84-426E-40DD-AFC4-6F175D3DCCD1}">
              <a14:hiddenFill xmlns:a14="http://schemas.microsoft.com/office/drawing/2010/main">
                <a:solidFill>
                  <a:srgbClr val="FFFFFF"/>
                </a:solidFill>
              </a14:hiddenFill>
            </a:ext>
          </a:extLst>
        </p:spPr>
      </p:pic>
      <p:pic>
        <p:nvPicPr>
          <p:cNvPr id="5" name="صورة 4"/>
          <p:cNvPicPr>
            <a:picLocks noChangeAspect="1"/>
          </p:cNvPicPr>
          <p:nvPr/>
        </p:nvPicPr>
        <p:blipFill>
          <a:blip r:embed="rId3"/>
          <a:stretch>
            <a:fillRect/>
          </a:stretch>
        </p:blipFill>
        <p:spPr>
          <a:xfrm>
            <a:off x="6931662" y="0"/>
            <a:ext cx="2212337" cy="2276872"/>
          </a:xfrm>
          <a:prstGeom prst="rect">
            <a:avLst/>
          </a:prstGeom>
          <a:solidFill>
            <a:schemeClr val="bg1"/>
          </a:solidFill>
        </p:spPr>
      </p:pic>
    </p:spTree>
    <p:extLst>
      <p:ext uri="{BB962C8B-B14F-4D97-AF65-F5344CB8AC3E}">
        <p14:creationId xmlns:p14="http://schemas.microsoft.com/office/powerpoint/2010/main" val="1226855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to="" calcmode="lin" valueType="num">
                                      <p:cBhvr>
                                        <p:cTn id="7" dur="1" fill="hold"/>
                                        <p:tgtEl>
                                          <p:spTgt spid="3">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Slide Number Placeholder 5"/>
          <p:cNvSpPr>
            <a:spLocks noGrp="1"/>
          </p:cNvSpPr>
          <p:nvPr>
            <p:ph type="sldNum" sz="quarter" idx="12"/>
          </p:nvPr>
        </p:nvSpPr>
        <p:spPr/>
        <p:txBody>
          <a:bodyPr/>
          <a:lstStyle/>
          <a:p>
            <a:fld id="{AE38CEA2-D7C8-428F-AD2A-6742B20BDC67}" type="slidenum">
              <a:rPr lang="ar-SA" altLang="en-US"/>
              <a:pPr/>
              <a:t>10</a:t>
            </a:fld>
            <a:endParaRPr lang="en-US" altLang="en-US"/>
          </a:p>
        </p:txBody>
      </p:sp>
      <p:sp>
        <p:nvSpPr>
          <p:cNvPr id="117762" name="Rectangle 2"/>
          <p:cNvSpPr>
            <a:spLocks noChangeArrowheads="1"/>
          </p:cNvSpPr>
          <p:nvPr/>
        </p:nvSpPr>
        <p:spPr bwMode="auto">
          <a:xfrm>
            <a:off x="1044575" y="971550"/>
            <a:ext cx="2868613" cy="2060575"/>
          </a:xfrm>
          <a:prstGeom prst="rect">
            <a:avLst/>
          </a:prstGeom>
          <a:noFill/>
          <a:ln w="12700">
            <a:solidFill>
              <a:schemeClr val="tx1"/>
            </a:solidFill>
            <a:miter lim="800000"/>
            <a:headEnd/>
            <a:tailEnd/>
          </a:ln>
          <a:effectLst/>
        </p:spPr>
        <p:txBody>
          <a:bodyPr wrap="none" anchor="ctr"/>
          <a:lstStyle/>
          <a:p>
            <a:endParaRPr lang="en-US"/>
          </a:p>
        </p:txBody>
      </p:sp>
      <p:sp>
        <p:nvSpPr>
          <p:cNvPr id="117763" name="Freeform 3"/>
          <p:cNvSpPr>
            <a:spLocks/>
          </p:cNvSpPr>
          <p:nvPr/>
        </p:nvSpPr>
        <p:spPr bwMode="auto">
          <a:xfrm>
            <a:off x="1038225" y="965200"/>
            <a:ext cx="1636713" cy="857250"/>
          </a:xfrm>
          <a:custGeom>
            <a:avLst/>
            <a:gdLst/>
            <a:ahLst/>
            <a:cxnLst>
              <a:cxn ang="0">
                <a:pos x="0" y="487"/>
              </a:cxn>
              <a:cxn ang="0">
                <a:pos x="256" y="539"/>
              </a:cxn>
              <a:cxn ang="0">
                <a:pos x="537" y="497"/>
              </a:cxn>
              <a:cxn ang="0">
                <a:pos x="640" y="263"/>
              </a:cxn>
              <a:cxn ang="0">
                <a:pos x="681" y="248"/>
              </a:cxn>
              <a:cxn ang="0">
                <a:pos x="947" y="170"/>
              </a:cxn>
              <a:cxn ang="0">
                <a:pos x="963" y="149"/>
              </a:cxn>
              <a:cxn ang="0">
                <a:pos x="1030" y="0"/>
              </a:cxn>
            </a:cxnLst>
            <a:rect l="0" t="0" r="r" b="b"/>
            <a:pathLst>
              <a:path w="1031" h="540">
                <a:moveTo>
                  <a:pt x="0" y="487"/>
                </a:moveTo>
                <a:lnTo>
                  <a:pt x="256" y="539"/>
                </a:lnTo>
                <a:lnTo>
                  <a:pt x="537" y="497"/>
                </a:lnTo>
                <a:lnTo>
                  <a:pt x="640" y="263"/>
                </a:lnTo>
                <a:lnTo>
                  <a:pt x="681" y="248"/>
                </a:lnTo>
                <a:lnTo>
                  <a:pt x="947" y="170"/>
                </a:lnTo>
                <a:lnTo>
                  <a:pt x="963" y="149"/>
                </a:lnTo>
                <a:lnTo>
                  <a:pt x="1030" y="0"/>
                </a:lnTo>
              </a:path>
            </a:pathLst>
          </a:custGeom>
          <a:noFill/>
          <a:ln w="12700" cap="rnd" cmpd="sng">
            <a:solidFill>
              <a:schemeClr val="tx1"/>
            </a:solidFill>
            <a:prstDash val="solid"/>
            <a:round/>
            <a:headEnd type="none" w="sm" len="sm"/>
            <a:tailEnd type="none" w="sm" len="sm"/>
          </a:ln>
          <a:effectLst/>
        </p:spPr>
        <p:txBody>
          <a:bodyPr/>
          <a:lstStyle/>
          <a:p>
            <a:endParaRPr lang="en-US"/>
          </a:p>
        </p:txBody>
      </p:sp>
      <p:sp>
        <p:nvSpPr>
          <p:cNvPr id="117764" name="Freeform 4"/>
          <p:cNvSpPr>
            <a:spLocks/>
          </p:cNvSpPr>
          <p:nvPr/>
        </p:nvSpPr>
        <p:spPr bwMode="auto">
          <a:xfrm>
            <a:off x="1543050" y="1762125"/>
            <a:ext cx="701675" cy="1277938"/>
          </a:xfrm>
          <a:custGeom>
            <a:avLst/>
            <a:gdLst/>
            <a:ahLst/>
            <a:cxnLst>
              <a:cxn ang="0">
                <a:pos x="220" y="0"/>
              </a:cxn>
              <a:cxn ang="0">
                <a:pos x="240" y="161"/>
              </a:cxn>
              <a:cxn ang="0">
                <a:pos x="0" y="306"/>
              </a:cxn>
              <a:cxn ang="0">
                <a:pos x="66" y="591"/>
              </a:cxn>
              <a:cxn ang="0">
                <a:pos x="404" y="705"/>
              </a:cxn>
              <a:cxn ang="0">
                <a:pos x="441" y="804"/>
              </a:cxn>
            </a:cxnLst>
            <a:rect l="0" t="0" r="r" b="b"/>
            <a:pathLst>
              <a:path w="442" h="805">
                <a:moveTo>
                  <a:pt x="220" y="0"/>
                </a:moveTo>
                <a:lnTo>
                  <a:pt x="240" y="161"/>
                </a:lnTo>
                <a:lnTo>
                  <a:pt x="0" y="306"/>
                </a:lnTo>
                <a:lnTo>
                  <a:pt x="66" y="591"/>
                </a:lnTo>
                <a:lnTo>
                  <a:pt x="404" y="705"/>
                </a:lnTo>
                <a:lnTo>
                  <a:pt x="441" y="804"/>
                </a:lnTo>
              </a:path>
            </a:pathLst>
          </a:custGeom>
          <a:noFill/>
          <a:ln w="12700" cap="rnd" cmpd="sng">
            <a:solidFill>
              <a:schemeClr val="tx1"/>
            </a:solidFill>
            <a:prstDash val="solid"/>
            <a:round/>
            <a:headEnd type="none" w="sm" len="sm"/>
            <a:tailEnd type="none" w="sm" len="sm"/>
          </a:ln>
          <a:effectLst/>
        </p:spPr>
        <p:txBody>
          <a:bodyPr/>
          <a:lstStyle/>
          <a:p>
            <a:endParaRPr lang="en-US"/>
          </a:p>
        </p:txBody>
      </p:sp>
      <p:sp>
        <p:nvSpPr>
          <p:cNvPr id="117765" name="Freeform 5"/>
          <p:cNvSpPr>
            <a:spLocks/>
          </p:cNvSpPr>
          <p:nvPr/>
        </p:nvSpPr>
        <p:spPr bwMode="auto">
          <a:xfrm>
            <a:off x="1933575" y="1854200"/>
            <a:ext cx="1987550" cy="320675"/>
          </a:xfrm>
          <a:custGeom>
            <a:avLst/>
            <a:gdLst/>
            <a:ahLst/>
            <a:cxnLst>
              <a:cxn ang="0">
                <a:pos x="0" y="97"/>
              </a:cxn>
              <a:cxn ang="0">
                <a:pos x="205" y="72"/>
              </a:cxn>
              <a:cxn ang="0">
                <a:pos x="568" y="97"/>
              </a:cxn>
              <a:cxn ang="0">
                <a:pos x="604" y="103"/>
              </a:cxn>
              <a:cxn ang="0">
                <a:pos x="789" y="0"/>
              </a:cxn>
              <a:cxn ang="0">
                <a:pos x="1040" y="196"/>
              </a:cxn>
              <a:cxn ang="0">
                <a:pos x="1251" y="201"/>
              </a:cxn>
            </a:cxnLst>
            <a:rect l="0" t="0" r="r" b="b"/>
            <a:pathLst>
              <a:path w="1252" h="202">
                <a:moveTo>
                  <a:pt x="0" y="97"/>
                </a:moveTo>
                <a:lnTo>
                  <a:pt x="205" y="72"/>
                </a:lnTo>
                <a:lnTo>
                  <a:pt x="568" y="97"/>
                </a:lnTo>
                <a:lnTo>
                  <a:pt x="604" y="103"/>
                </a:lnTo>
                <a:lnTo>
                  <a:pt x="789" y="0"/>
                </a:lnTo>
                <a:lnTo>
                  <a:pt x="1040" y="196"/>
                </a:lnTo>
                <a:lnTo>
                  <a:pt x="1251" y="201"/>
                </a:lnTo>
              </a:path>
            </a:pathLst>
          </a:custGeom>
          <a:noFill/>
          <a:ln w="12700" cap="rnd" cmpd="sng">
            <a:solidFill>
              <a:schemeClr val="tx1"/>
            </a:solidFill>
            <a:prstDash val="solid"/>
            <a:round/>
            <a:headEnd type="none" w="sm" len="sm"/>
            <a:tailEnd type="none" w="sm" len="sm"/>
          </a:ln>
          <a:effectLst/>
        </p:spPr>
        <p:txBody>
          <a:bodyPr/>
          <a:lstStyle/>
          <a:p>
            <a:endParaRPr lang="en-US"/>
          </a:p>
        </p:txBody>
      </p:sp>
      <p:sp>
        <p:nvSpPr>
          <p:cNvPr id="117766" name="Freeform 6"/>
          <p:cNvSpPr>
            <a:spLocks/>
          </p:cNvSpPr>
          <p:nvPr/>
        </p:nvSpPr>
        <p:spPr bwMode="auto">
          <a:xfrm>
            <a:off x="2747963" y="2001838"/>
            <a:ext cx="333375" cy="1038225"/>
          </a:xfrm>
          <a:custGeom>
            <a:avLst/>
            <a:gdLst/>
            <a:ahLst/>
            <a:cxnLst>
              <a:cxn ang="0">
                <a:pos x="20" y="0"/>
              </a:cxn>
              <a:cxn ang="0">
                <a:pos x="0" y="139"/>
              </a:cxn>
              <a:cxn ang="0">
                <a:pos x="81" y="228"/>
              </a:cxn>
              <a:cxn ang="0">
                <a:pos x="91" y="243"/>
              </a:cxn>
              <a:cxn ang="0">
                <a:pos x="178" y="420"/>
              </a:cxn>
              <a:cxn ang="0">
                <a:pos x="209" y="653"/>
              </a:cxn>
            </a:cxnLst>
            <a:rect l="0" t="0" r="r" b="b"/>
            <a:pathLst>
              <a:path w="210" h="654">
                <a:moveTo>
                  <a:pt x="20" y="0"/>
                </a:moveTo>
                <a:lnTo>
                  <a:pt x="0" y="139"/>
                </a:lnTo>
                <a:lnTo>
                  <a:pt x="81" y="228"/>
                </a:lnTo>
                <a:lnTo>
                  <a:pt x="91" y="243"/>
                </a:lnTo>
                <a:lnTo>
                  <a:pt x="178" y="420"/>
                </a:lnTo>
                <a:lnTo>
                  <a:pt x="209" y="653"/>
                </a:lnTo>
              </a:path>
            </a:pathLst>
          </a:custGeom>
          <a:noFill/>
          <a:ln w="12700" cap="rnd" cmpd="sng">
            <a:solidFill>
              <a:schemeClr val="tx1"/>
            </a:solidFill>
            <a:prstDash val="solid"/>
            <a:round/>
            <a:headEnd type="none" w="sm" len="sm"/>
            <a:tailEnd type="none" w="sm" len="sm"/>
          </a:ln>
          <a:effectLst/>
        </p:spPr>
        <p:txBody>
          <a:bodyPr/>
          <a:lstStyle/>
          <a:p>
            <a:endParaRPr lang="en-US"/>
          </a:p>
        </p:txBody>
      </p:sp>
      <p:sp>
        <p:nvSpPr>
          <p:cNvPr id="117767" name="Rectangle 7"/>
          <p:cNvSpPr>
            <a:spLocks noChangeArrowheads="1"/>
          </p:cNvSpPr>
          <p:nvPr/>
        </p:nvSpPr>
        <p:spPr bwMode="auto">
          <a:xfrm>
            <a:off x="1041400" y="3854450"/>
            <a:ext cx="2868613" cy="2060575"/>
          </a:xfrm>
          <a:prstGeom prst="rect">
            <a:avLst/>
          </a:prstGeom>
          <a:noFill/>
          <a:ln w="12700">
            <a:solidFill>
              <a:schemeClr val="tx1"/>
            </a:solidFill>
            <a:miter lim="800000"/>
            <a:headEnd/>
            <a:tailEnd/>
          </a:ln>
          <a:effectLst/>
        </p:spPr>
        <p:txBody>
          <a:bodyPr wrap="none" anchor="ctr"/>
          <a:lstStyle/>
          <a:p>
            <a:endParaRPr lang="en-US"/>
          </a:p>
        </p:txBody>
      </p:sp>
      <p:grpSp>
        <p:nvGrpSpPr>
          <p:cNvPr id="2" name="Group 8"/>
          <p:cNvGrpSpPr>
            <a:grpSpLocks/>
          </p:cNvGrpSpPr>
          <p:nvPr/>
        </p:nvGrpSpPr>
        <p:grpSpPr bwMode="auto">
          <a:xfrm>
            <a:off x="1293813" y="4087813"/>
            <a:ext cx="63500" cy="63500"/>
            <a:chOff x="797" y="2798"/>
            <a:chExt cx="40" cy="40"/>
          </a:xfrm>
        </p:grpSpPr>
        <p:sp>
          <p:nvSpPr>
            <p:cNvPr id="117769" name="Line 9"/>
            <p:cNvSpPr>
              <a:spLocks noChangeShapeType="1"/>
            </p:cNvSpPr>
            <p:nvPr/>
          </p:nvSpPr>
          <p:spPr bwMode="auto">
            <a:xfrm>
              <a:off x="817" y="2798"/>
              <a:ext cx="0" cy="40"/>
            </a:xfrm>
            <a:prstGeom prst="line">
              <a:avLst/>
            </a:prstGeom>
            <a:noFill/>
            <a:ln w="25400">
              <a:solidFill>
                <a:schemeClr val="tx1"/>
              </a:solidFill>
              <a:round/>
              <a:headEnd type="none" w="sm" len="sm"/>
              <a:tailEnd type="none" w="sm" len="sm"/>
            </a:ln>
            <a:effectLst/>
          </p:spPr>
          <p:txBody>
            <a:bodyPr wrap="none" anchor="ctr"/>
            <a:lstStyle/>
            <a:p>
              <a:endParaRPr lang="en-US"/>
            </a:p>
          </p:txBody>
        </p:sp>
        <p:sp>
          <p:nvSpPr>
            <p:cNvPr id="117770" name="Line 10"/>
            <p:cNvSpPr>
              <a:spLocks noChangeShapeType="1"/>
            </p:cNvSpPr>
            <p:nvPr/>
          </p:nvSpPr>
          <p:spPr bwMode="auto">
            <a:xfrm>
              <a:off x="797" y="2818"/>
              <a:ext cx="40" cy="0"/>
            </a:xfrm>
            <a:prstGeom prst="line">
              <a:avLst/>
            </a:prstGeom>
            <a:noFill/>
            <a:ln w="25400">
              <a:solidFill>
                <a:schemeClr val="tx1"/>
              </a:solidFill>
              <a:round/>
              <a:headEnd type="none" w="sm" len="sm"/>
              <a:tailEnd type="none" w="sm" len="sm"/>
            </a:ln>
            <a:effectLst/>
          </p:spPr>
          <p:txBody>
            <a:bodyPr wrap="none" anchor="ctr"/>
            <a:lstStyle/>
            <a:p>
              <a:endParaRPr lang="en-US"/>
            </a:p>
          </p:txBody>
        </p:sp>
      </p:grpSp>
      <p:grpSp>
        <p:nvGrpSpPr>
          <p:cNvPr id="3" name="Group 11"/>
          <p:cNvGrpSpPr>
            <a:grpSpLocks/>
          </p:cNvGrpSpPr>
          <p:nvPr/>
        </p:nvGrpSpPr>
        <p:grpSpPr bwMode="auto">
          <a:xfrm>
            <a:off x="2747963" y="4260850"/>
            <a:ext cx="63500" cy="63500"/>
            <a:chOff x="1713" y="2907"/>
            <a:chExt cx="40" cy="40"/>
          </a:xfrm>
        </p:grpSpPr>
        <p:sp>
          <p:nvSpPr>
            <p:cNvPr id="117772" name="Line 12"/>
            <p:cNvSpPr>
              <a:spLocks noChangeShapeType="1"/>
            </p:cNvSpPr>
            <p:nvPr/>
          </p:nvSpPr>
          <p:spPr bwMode="auto">
            <a:xfrm>
              <a:off x="1733" y="2907"/>
              <a:ext cx="0" cy="40"/>
            </a:xfrm>
            <a:prstGeom prst="line">
              <a:avLst/>
            </a:prstGeom>
            <a:noFill/>
            <a:ln w="25400">
              <a:solidFill>
                <a:schemeClr val="tx1"/>
              </a:solidFill>
              <a:round/>
              <a:headEnd type="none" w="sm" len="sm"/>
              <a:tailEnd type="none" w="sm" len="sm"/>
            </a:ln>
            <a:effectLst/>
          </p:spPr>
          <p:txBody>
            <a:bodyPr wrap="none" anchor="ctr"/>
            <a:lstStyle/>
            <a:p>
              <a:endParaRPr lang="en-US"/>
            </a:p>
          </p:txBody>
        </p:sp>
        <p:sp>
          <p:nvSpPr>
            <p:cNvPr id="117773" name="Line 13"/>
            <p:cNvSpPr>
              <a:spLocks noChangeShapeType="1"/>
            </p:cNvSpPr>
            <p:nvPr/>
          </p:nvSpPr>
          <p:spPr bwMode="auto">
            <a:xfrm>
              <a:off x="1713" y="2927"/>
              <a:ext cx="40" cy="0"/>
            </a:xfrm>
            <a:prstGeom prst="line">
              <a:avLst/>
            </a:prstGeom>
            <a:noFill/>
            <a:ln w="25400">
              <a:solidFill>
                <a:schemeClr val="tx1"/>
              </a:solidFill>
              <a:round/>
              <a:headEnd type="none" w="sm" len="sm"/>
              <a:tailEnd type="none" w="sm" len="sm"/>
            </a:ln>
            <a:effectLst/>
          </p:spPr>
          <p:txBody>
            <a:bodyPr wrap="none" anchor="ctr"/>
            <a:lstStyle/>
            <a:p>
              <a:endParaRPr lang="en-US"/>
            </a:p>
          </p:txBody>
        </p:sp>
      </p:grpSp>
      <p:grpSp>
        <p:nvGrpSpPr>
          <p:cNvPr id="4" name="Group 14"/>
          <p:cNvGrpSpPr>
            <a:grpSpLocks/>
          </p:cNvGrpSpPr>
          <p:nvPr/>
        </p:nvGrpSpPr>
        <p:grpSpPr bwMode="auto">
          <a:xfrm>
            <a:off x="2011363" y="4433888"/>
            <a:ext cx="63500" cy="63500"/>
            <a:chOff x="1249" y="3016"/>
            <a:chExt cx="40" cy="40"/>
          </a:xfrm>
        </p:grpSpPr>
        <p:sp>
          <p:nvSpPr>
            <p:cNvPr id="117775" name="Line 15"/>
            <p:cNvSpPr>
              <a:spLocks noChangeShapeType="1"/>
            </p:cNvSpPr>
            <p:nvPr/>
          </p:nvSpPr>
          <p:spPr bwMode="auto">
            <a:xfrm>
              <a:off x="1269" y="3016"/>
              <a:ext cx="0" cy="40"/>
            </a:xfrm>
            <a:prstGeom prst="line">
              <a:avLst/>
            </a:prstGeom>
            <a:noFill/>
            <a:ln w="25400">
              <a:solidFill>
                <a:schemeClr val="tx1"/>
              </a:solidFill>
              <a:round/>
              <a:headEnd type="none" w="sm" len="sm"/>
              <a:tailEnd type="none" w="sm" len="sm"/>
            </a:ln>
            <a:effectLst/>
          </p:spPr>
          <p:txBody>
            <a:bodyPr wrap="none" anchor="ctr"/>
            <a:lstStyle/>
            <a:p>
              <a:endParaRPr lang="en-US"/>
            </a:p>
          </p:txBody>
        </p:sp>
        <p:sp>
          <p:nvSpPr>
            <p:cNvPr id="117776" name="Line 16"/>
            <p:cNvSpPr>
              <a:spLocks noChangeShapeType="1"/>
            </p:cNvSpPr>
            <p:nvPr/>
          </p:nvSpPr>
          <p:spPr bwMode="auto">
            <a:xfrm>
              <a:off x="1249" y="3036"/>
              <a:ext cx="40" cy="0"/>
            </a:xfrm>
            <a:prstGeom prst="line">
              <a:avLst/>
            </a:prstGeom>
            <a:noFill/>
            <a:ln w="25400">
              <a:solidFill>
                <a:schemeClr val="tx1"/>
              </a:solidFill>
              <a:round/>
              <a:headEnd type="none" w="sm" len="sm"/>
              <a:tailEnd type="none" w="sm" len="sm"/>
            </a:ln>
            <a:effectLst/>
          </p:spPr>
          <p:txBody>
            <a:bodyPr wrap="none" anchor="ctr"/>
            <a:lstStyle/>
            <a:p>
              <a:endParaRPr lang="en-US"/>
            </a:p>
          </p:txBody>
        </p:sp>
      </p:grpSp>
      <p:grpSp>
        <p:nvGrpSpPr>
          <p:cNvPr id="5" name="Group 17"/>
          <p:cNvGrpSpPr>
            <a:grpSpLocks/>
          </p:cNvGrpSpPr>
          <p:nvPr/>
        </p:nvGrpSpPr>
        <p:grpSpPr bwMode="auto">
          <a:xfrm>
            <a:off x="1665288" y="5137150"/>
            <a:ext cx="63500" cy="63500"/>
            <a:chOff x="1031" y="3459"/>
            <a:chExt cx="40" cy="40"/>
          </a:xfrm>
        </p:grpSpPr>
        <p:sp>
          <p:nvSpPr>
            <p:cNvPr id="117778" name="Line 18"/>
            <p:cNvSpPr>
              <a:spLocks noChangeShapeType="1"/>
            </p:cNvSpPr>
            <p:nvPr/>
          </p:nvSpPr>
          <p:spPr bwMode="auto">
            <a:xfrm>
              <a:off x="1051" y="3459"/>
              <a:ext cx="0" cy="40"/>
            </a:xfrm>
            <a:prstGeom prst="line">
              <a:avLst/>
            </a:prstGeom>
            <a:noFill/>
            <a:ln w="25400">
              <a:solidFill>
                <a:schemeClr val="tx1"/>
              </a:solidFill>
              <a:round/>
              <a:headEnd type="none" w="sm" len="sm"/>
              <a:tailEnd type="none" w="sm" len="sm"/>
            </a:ln>
            <a:effectLst/>
          </p:spPr>
          <p:txBody>
            <a:bodyPr wrap="none" anchor="ctr"/>
            <a:lstStyle/>
            <a:p>
              <a:endParaRPr lang="en-US"/>
            </a:p>
          </p:txBody>
        </p:sp>
        <p:sp>
          <p:nvSpPr>
            <p:cNvPr id="117779" name="Line 19"/>
            <p:cNvSpPr>
              <a:spLocks noChangeShapeType="1"/>
            </p:cNvSpPr>
            <p:nvPr/>
          </p:nvSpPr>
          <p:spPr bwMode="auto">
            <a:xfrm>
              <a:off x="1031" y="3479"/>
              <a:ext cx="40" cy="0"/>
            </a:xfrm>
            <a:prstGeom prst="line">
              <a:avLst/>
            </a:prstGeom>
            <a:noFill/>
            <a:ln w="25400">
              <a:solidFill>
                <a:schemeClr val="tx1"/>
              </a:solidFill>
              <a:round/>
              <a:headEnd type="none" w="sm" len="sm"/>
              <a:tailEnd type="none" w="sm" len="sm"/>
            </a:ln>
            <a:effectLst/>
          </p:spPr>
          <p:txBody>
            <a:bodyPr wrap="none" anchor="ctr"/>
            <a:lstStyle/>
            <a:p>
              <a:endParaRPr lang="en-US"/>
            </a:p>
          </p:txBody>
        </p:sp>
      </p:grpSp>
      <p:grpSp>
        <p:nvGrpSpPr>
          <p:cNvPr id="6" name="Group 20"/>
          <p:cNvGrpSpPr>
            <a:grpSpLocks/>
          </p:cNvGrpSpPr>
          <p:nvPr/>
        </p:nvGrpSpPr>
        <p:grpSpPr bwMode="auto">
          <a:xfrm>
            <a:off x="2928938" y="4697413"/>
            <a:ext cx="63500" cy="63500"/>
            <a:chOff x="1827" y="3182"/>
            <a:chExt cx="40" cy="40"/>
          </a:xfrm>
        </p:grpSpPr>
        <p:sp>
          <p:nvSpPr>
            <p:cNvPr id="117781" name="Line 21"/>
            <p:cNvSpPr>
              <a:spLocks noChangeShapeType="1"/>
            </p:cNvSpPr>
            <p:nvPr/>
          </p:nvSpPr>
          <p:spPr bwMode="auto">
            <a:xfrm>
              <a:off x="1847" y="3182"/>
              <a:ext cx="0" cy="40"/>
            </a:xfrm>
            <a:prstGeom prst="line">
              <a:avLst/>
            </a:prstGeom>
            <a:noFill/>
            <a:ln w="25400">
              <a:solidFill>
                <a:schemeClr val="tx1"/>
              </a:solidFill>
              <a:round/>
              <a:headEnd type="none" w="sm" len="sm"/>
              <a:tailEnd type="none" w="sm" len="sm"/>
            </a:ln>
            <a:effectLst/>
          </p:spPr>
          <p:txBody>
            <a:bodyPr wrap="none" anchor="ctr"/>
            <a:lstStyle/>
            <a:p>
              <a:endParaRPr lang="en-US"/>
            </a:p>
          </p:txBody>
        </p:sp>
        <p:sp>
          <p:nvSpPr>
            <p:cNvPr id="117782" name="Line 22"/>
            <p:cNvSpPr>
              <a:spLocks noChangeShapeType="1"/>
            </p:cNvSpPr>
            <p:nvPr/>
          </p:nvSpPr>
          <p:spPr bwMode="auto">
            <a:xfrm>
              <a:off x="1827" y="3202"/>
              <a:ext cx="40" cy="0"/>
            </a:xfrm>
            <a:prstGeom prst="line">
              <a:avLst/>
            </a:prstGeom>
            <a:noFill/>
            <a:ln w="25400">
              <a:solidFill>
                <a:schemeClr val="tx1"/>
              </a:solidFill>
              <a:round/>
              <a:headEnd type="none" w="sm" len="sm"/>
              <a:tailEnd type="none" w="sm" len="sm"/>
            </a:ln>
            <a:effectLst/>
          </p:spPr>
          <p:txBody>
            <a:bodyPr wrap="none" anchor="ctr"/>
            <a:lstStyle/>
            <a:p>
              <a:endParaRPr lang="en-US"/>
            </a:p>
          </p:txBody>
        </p:sp>
      </p:grpSp>
      <p:grpSp>
        <p:nvGrpSpPr>
          <p:cNvPr id="7" name="Group 23"/>
          <p:cNvGrpSpPr>
            <a:grpSpLocks/>
          </p:cNvGrpSpPr>
          <p:nvPr/>
        </p:nvGrpSpPr>
        <p:grpSpPr bwMode="auto">
          <a:xfrm>
            <a:off x="3294063" y="5432425"/>
            <a:ext cx="63500" cy="63500"/>
            <a:chOff x="2057" y="3645"/>
            <a:chExt cx="40" cy="40"/>
          </a:xfrm>
        </p:grpSpPr>
        <p:sp>
          <p:nvSpPr>
            <p:cNvPr id="117784" name="Line 24"/>
            <p:cNvSpPr>
              <a:spLocks noChangeShapeType="1"/>
            </p:cNvSpPr>
            <p:nvPr/>
          </p:nvSpPr>
          <p:spPr bwMode="auto">
            <a:xfrm>
              <a:off x="2077" y="3645"/>
              <a:ext cx="0" cy="40"/>
            </a:xfrm>
            <a:prstGeom prst="line">
              <a:avLst/>
            </a:prstGeom>
            <a:noFill/>
            <a:ln w="25400">
              <a:solidFill>
                <a:schemeClr val="tx1"/>
              </a:solidFill>
              <a:round/>
              <a:headEnd type="none" w="sm" len="sm"/>
              <a:tailEnd type="none" w="sm" len="sm"/>
            </a:ln>
            <a:effectLst/>
          </p:spPr>
          <p:txBody>
            <a:bodyPr wrap="none" anchor="ctr"/>
            <a:lstStyle/>
            <a:p>
              <a:endParaRPr lang="en-US"/>
            </a:p>
          </p:txBody>
        </p:sp>
        <p:sp>
          <p:nvSpPr>
            <p:cNvPr id="117785" name="Line 25"/>
            <p:cNvSpPr>
              <a:spLocks noChangeShapeType="1"/>
            </p:cNvSpPr>
            <p:nvPr/>
          </p:nvSpPr>
          <p:spPr bwMode="auto">
            <a:xfrm>
              <a:off x="2057" y="3665"/>
              <a:ext cx="40" cy="0"/>
            </a:xfrm>
            <a:prstGeom prst="line">
              <a:avLst/>
            </a:prstGeom>
            <a:noFill/>
            <a:ln w="25400">
              <a:solidFill>
                <a:schemeClr val="tx1"/>
              </a:solidFill>
              <a:round/>
              <a:headEnd type="none" w="sm" len="sm"/>
              <a:tailEnd type="none" w="sm" len="sm"/>
            </a:ln>
            <a:effectLst/>
          </p:spPr>
          <p:txBody>
            <a:bodyPr wrap="none" anchor="ctr"/>
            <a:lstStyle/>
            <a:p>
              <a:endParaRPr lang="en-US"/>
            </a:p>
          </p:txBody>
        </p:sp>
      </p:grpSp>
      <p:grpSp>
        <p:nvGrpSpPr>
          <p:cNvPr id="8" name="Group 26"/>
          <p:cNvGrpSpPr>
            <a:grpSpLocks/>
          </p:cNvGrpSpPr>
          <p:nvPr/>
        </p:nvGrpSpPr>
        <p:grpSpPr bwMode="auto">
          <a:xfrm>
            <a:off x="2208213" y="5002213"/>
            <a:ext cx="63500" cy="63500"/>
            <a:chOff x="1373" y="3374"/>
            <a:chExt cx="40" cy="40"/>
          </a:xfrm>
        </p:grpSpPr>
        <p:sp>
          <p:nvSpPr>
            <p:cNvPr id="117787" name="Line 27"/>
            <p:cNvSpPr>
              <a:spLocks noChangeShapeType="1"/>
            </p:cNvSpPr>
            <p:nvPr/>
          </p:nvSpPr>
          <p:spPr bwMode="auto">
            <a:xfrm>
              <a:off x="1393" y="3374"/>
              <a:ext cx="0" cy="40"/>
            </a:xfrm>
            <a:prstGeom prst="line">
              <a:avLst/>
            </a:prstGeom>
            <a:noFill/>
            <a:ln w="25400">
              <a:solidFill>
                <a:schemeClr val="tx1"/>
              </a:solidFill>
              <a:round/>
              <a:headEnd type="none" w="sm" len="sm"/>
              <a:tailEnd type="none" w="sm" len="sm"/>
            </a:ln>
            <a:effectLst/>
          </p:spPr>
          <p:txBody>
            <a:bodyPr wrap="none" anchor="ctr"/>
            <a:lstStyle/>
            <a:p>
              <a:endParaRPr lang="en-US"/>
            </a:p>
          </p:txBody>
        </p:sp>
        <p:sp>
          <p:nvSpPr>
            <p:cNvPr id="117788" name="Line 28"/>
            <p:cNvSpPr>
              <a:spLocks noChangeShapeType="1"/>
            </p:cNvSpPr>
            <p:nvPr/>
          </p:nvSpPr>
          <p:spPr bwMode="auto">
            <a:xfrm>
              <a:off x="1373" y="3394"/>
              <a:ext cx="40" cy="0"/>
            </a:xfrm>
            <a:prstGeom prst="line">
              <a:avLst/>
            </a:prstGeom>
            <a:noFill/>
            <a:ln w="25400">
              <a:solidFill>
                <a:schemeClr val="tx1"/>
              </a:solidFill>
              <a:round/>
              <a:headEnd type="none" w="sm" len="sm"/>
              <a:tailEnd type="none" w="sm" len="sm"/>
            </a:ln>
            <a:effectLst/>
          </p:spPr>
          <p:txBody>
            <a:bodyPr wrap="none" anchor="ctr"/>
            <a:lstStyle/>
            <a:p>
              <a:endParaRPr lang="en-US"/>
            </a:p>
          </p:txBody>
        </p:sp>
      </p:grpSp>
      <p:grpSp>
        <p:nvGrpSpPr>
          <p:cNvPr id="9" name="Group 29"/>
          <p:cNvGrpSpPr>
            <a:grpSpLocks/>
          </p:cNvGrpSpPr>
          <p:nvPr/>
        </p:nvGrpSpPr>
        <p:grpSpPr bwMode="auto">
          <a:xfrm>
            <a:off x="6011863" y="1350963"/>
            <a:ext cx="2703512" cy="1738312"/>
            <a:chOff x="3769" y="1074"/>
            <a:chExt cx="1703" cy="1095"/>
          </a:xfrm>
        </p:grpSpPr>
        <p:sp>
          <p:nvSpPr>
            <p:cNvPr id="117790" name="Rectangle 30"/>
            <p:cNvSpPr>
              <a:spLocks noChangeArrowheads="1"/>
            </p:cNvSpPr>
            <p:nvPr/>
          </p:nvSpPr>
          <p:spPr bwMode="auto">
            <a:xfrm>
              <a:off x="3783" y="1077"/>
              <a:ext cx="1679" cy="1092"/>
            </a:xfrm>
            <a:prstGeom prst="rect">
              <a:avLst/>
            </a:prstGeom>
            <a:noFill/>
            <a:ln w="12700">
              <a:solidFill>
                <a:schemeClr val="tx1"/>
              </a:solidFill>
              <a:miter lim="800000"/>
              <a:headEnd/>
              <a:tailEnd/>
            </a:ln>
            <a:effectLst/>
          </p:spPr>
          <p:txBody>
            <a:bodyPr wrap="none" anchor="ctr"/>
            <a:lstStyle/>
            <a:p>
              <a:endParaRPr lang="en-US"/>
            </a:p>
          </p:txBody>
        </p:sp>
        <p:sp>
          <p:nvSpPr>
            <p:cNvPr id="117791" name="Line 31"/>
            <p:cNvSpPr>
              <a:spLocks noChangeShapeType="1"/>
            </p:cNvSpPr>
            <p:nvPr/>
          </p:nvSpPr>
          <p:spPr bwMode="auto">
            <a:xfrm>
              <a:off x="3786" y="1266"/>
              <a:ext cx="1686"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7792" name="Rectangle 32"/>
            <p:cNvSpPr>
              <a:spLocks noChangeArrowheads="1"/>
            </p:cNvSpPr>
            <p:nvPr/>
          </p:nvSpPr>
          <p:spPr bwMode="auto">
            <a:xfrm>
              <a:off x="3769" y="1074"/>
              <a:ext cx="1453" cy="212"/>
            </a:xfrm>
            <a:prstGeom prst="rect">
              <a:avLst/>
            </a:prstGeom>
            <a:noFill/>
            <a:ln w="9525">
              <a:noFill/>
              <a:miter lim="800000"/>
              <a:headEnd/>
              <a:tailEnd/>
            </a:ln>
            <a:effectLst/>
          </p:spPr>
          <p:txBody>
            <a:bodyPr wrap="none" lIns="92075" tIns="46038" rIns="92075" bIns="46038">
              <a:spAutoFit/>
            </a:bodyPr>
            <a:lstStyle/>
            <a:p>
              <a:pPr eaLnBrk="0" hangingPunct="0"/>
              <a:r>
                <a:rPr lang="en-US" altLang="ar-SA" sz="1600" b="1">
                  <a:latin typeface="Arial" charset="0"/>
                </a:rPr>
                <a:t>Id	Pop	HH</a:t>
              </a:r>
            </a:p>
          </p:txBody>
        </p:sp>
        <p:sp>
          <p:nvSpPr>
            <p:cNvPr id="117793" name="Rectangle 33"/>
            <p:cNvSpPr>
              <a:spLocks noChangeArrowheads="1"/>
            </p:cNvSpPr>
            <p:nvPr/>
          </p:nvSpPr>
          <p:spPr bwMode="auto">
            <a:xfrm>
              <a:off x="3773" y="1310"/>
              <a:ext cx="1588" cy="212"/>
            </a:xfrm>
            <a:prstGeom prst="rect">
              <a:avLst/>
            </a:prstGeom>
            <a:noFill/>
            <a:ln w="9525">
              <a:noFill/>
              <a:miter lim="800000"/>
              <a:headEnd/>
              <a:tailEnd/>
            </a:ln>
            <a:effectLst/>
          </p:spPr>
          <p:txBody>
            <a:bodyPr wrap="none" lIns="92075" tIns="46038" rIns="92075" bIns="46038">
              <a:spAutoFit/>
            </a:bodyPr>
            <a:lstStyle/>
            <a:p>
              <a:pPr eaLnBrk="0" hangingPunct="0"/>
              <a:r>
                <a:rPr lang="en-US" altLang="en-US" sz="1600" b="1">
                  <a:latin typeface="Arial" charset="0"/>
                </a:rPr>
                <a:t>305	20,838	5,934</a:t>
              </a:r>
            </a:p>
          </p:txBody>
        </p:sp>
        <p:sp>
          <p:nvSpPr>
            <p:cNvPr id="117794" name="Rectangle 34"/>
            <p:cNvSpPr>
              <a:spLocks noChangeArrowheads="1"/>
            </p:cNvSpPr>
            <p:nvPr/>
          </p:nvSpPr>
          <p:spPr bwMode="auto">
            <a:xfrm>
              <a:off x="3782" y="1540"/>
              <a:ext cx="1660" cy="212"/>
            </a:xfrm>
            <a:prstGeom prst="rect">
              <a:avLst/>
            </a:prstGeom>
            <a:noFill/>
            <a:ln w="9525">
              <a:noFill/>
              <a:miter lim="800000"/>
              <a:headEnd/>
              <a:tailEnd/>
            </a:ln>
            <a:effectLst/>
          </p:spPr>
          <p:txBody>
            <a:bodyPr wrap="none" lIns="92075" tIns="46038" rIns="92075" bIns="46038">
              <a:spAutoFit/>
            </a:bodyPr>
            <a:lstStyle/>
            <a:p>
              <a:pPr eaLnBrk="0" hangingPunct="0"/>
              <a:r>
                <a:rPr lang="en-US" altLang="en-US" sz="1600" b="1">
                  <a:latin typeface="Arial" charset="0"/>
                </a:rPr>
                <a:t>306	74,293	21,893</a:t>
              </a:r>
            </a:p>
          </p:txBody>
        </p:sp>
        <p:sp>
          <p:nvSpPr>
            <p:cNvPr id="117795" name="Rectangle 35"/>
            <p:cNvSpPr>
              <a:spLocks noChangeArrowheads="1"/>
            </p:cNvSpPr>
            <p:nvPr/>
          </p:nvSpPr>
          <p:spPr bwMode="auto">
            <a:xfrm>
              <a:off x="3791" y="1802"/>
              <a:ext cx="1375" cy="212"/>
            </a:xfrm>
            <a:prstGeom prst="rect">
              <a:avLst/>
            </a:prstGeom>
            <a:noFill/>
            <a:ln w="9525">
              <a:noFill/>
              <a:miter lim="800000"/>
              <a:headEnd/>
              <a:tailEnd/>
            </a:ln>
            <a:effectLst/>
          </p:spPr>
          <p:txBody>
            <a:bodyPr wrap="none" lIns="92075" tIns="46038" rIns="92075" bIns="46038">
              <a:spAutoFit/>
            </a:bodyPr>
            <a:lstStyle/>
            <a:p>
              <a:pPr eaLnBrk="0" hangingPunct="0"/>
              <a:r>
                <a:rPr lang="en-US" altLang="en-US" sz="1600" b="1">
                  <a:latin typeface="Arial" charset="0"/>
                </a:rPr>
                <a:t>...	...	...</a:t>
              </a:r>
            </a:p>
          </p:txBody>
        </p:sp>
      </p:grpSp>
      <p:sp>
        <p:nvSpPr>
          <p:cNvPr id="117796" name="Freeform 36"/>
          <p:cNvSpPr>
            <a:spLocks/>
          </p:cNvSpPr>
          <p:nvPr/>
        </p:nvSpPr>
        <p:spPr bwMode="auto">
          <a:xfrm>
            <a:off x="3213100" y="1349375"/>
            <a:ext cx="2816225" cy="498475"/>
          </a:xfrm>
          <a:custGeom>
            <a:avLst/>
            <a:gdLst/>
            <a:ahLst/>
            <a:cxnLst>
              <a:cxn ang="0">
                <a:pos x="0" y="0"/>
              </a:cxn>
              <a:cxn ang="0">
                <a:pos x="1246" y="0"/>
              </a:cxn>
              <a:cxn ang="0">
                <a:pos x="1246" y="313"/>
              </a:cxn>
              <a:cxn ang="0">
                <a:pos x="1773" y="313"/>
              </a:cxn>
            </a:cxnLst>
            <a:rect l="0" t="0" r="r" b="b"/>
            <a:pathLst>
              <a:path w="1774" h="314">
                <a:moveTo>
                  <a:pt x="0" y="0"/>
                </a:moveTo>
                <a:lnTo>
                  <a:pt x="1246" y="0"/>
                </a:lnTo>
                <a:lnTo>
                  <a:pt x="1246" y="313"/>
                </a:lnTo>
                <a:lnTo>
                  <a:pt x="1773" y="313"/>
                </a:lnTo>
              </a:path>
            </a:pathLst>
          </a:custGeom>
          <a:noFill/>
          <a:ln w="38100" cap="rnd" cmpd="sng">
            <a:solidFill>
              <a:schemeClr val="tx2"/>
            </a:solidFill>
            <a:prstDash val="solid"/>
            <a:round/>
            <a:headEnd type="none" w="sm" len="sm"/>
            <a:tailEnd type="none" w="sm" len="sm"/>
          </a:ln>
          <a:effectLst/>
        </p:spPr>
        <p:txBody>
          <a:bodyPr/>
          <a:lstStyle/>
          <a:p>
            <a:endParaRPr lang="en-US"/>
          </a:p>
        </p:txBody>
      </p:sp>
      <p:sp>
        <p:nvSpPr>
          <p:cNvPr id="117797" name="Freeform 37"/>
          <p:cNvSpPr>
            <a:spLocks/>
          </p:cNvSpPr>
          <p:nvPr/>
        </p:nvSpPr>
        <p:spPr bwMode="auto">
          <a:xfrm>
            <a:off x="3455988" y="2259013"/>
            <a:ext cx="2573337" cy="192087"/>
          </a:xfrm>
          <a:custGeom>
            <a:avLst/>
            <a:gdLst/>
            <a:ahLst/>
            <a:cxnLst>
              <a:cxn ang="0">
                <a:pos x="0" y="120"/>
              </a:cxn>
              <a:cxn ang="0">
                <a:pos x="1087" y="120"/>
              </a:cxn>
              <a:cxn ang="0">
                <a:pos x="1087" y="0"/>
              </a:cxn>
              <a:cxn ang="0">
                <a:pos x="1620" y="0"/>
              </a:cxn>
            </a:cxnLst>
            <a:rect l="0" t="0" r="r" b="b"/>
            <a:pathLst>
              <a:path w="1621" h="121">
                <a:moveTo>
                  <a:pt x="0" y="120"/>
                </a:moveTo>
                <a:lnTo>
                  <a:pt x="1087" y="120"/>
                </a:lnTo>
                <a:lnTo>
                  <a:pt x="1087" y="0"/>
                </a:lnTo>
                <a:lnTo>
                  <a:pt x="1620" y="0"/>
                </a:lnTo>
              </a:path>
            </a:pathLst>
          </a:custGeom>
          <a:noFill/>
          <a:ln w="38100" cap="rnd" cmpd="sng">
            <a:solidFill>
              <a:schemeClr val="hlink"/>
            </a:solidFill>
            <a:prstDash val="solid"/>
            <a:round/>
            <a:headEnd type="none" w="sm" len="sm"/>
            <a:tailEnd type="none" w="sm" len="sm"/>
          </a:ln>
          <a:effectLst/>
        </p:spPr>
        <p:txBody>
          <a:bodyPr/>
          <a:lstStyle/>
          <a:p>
            <a:endParaRPr lang="en-US"/>
          </a:p>
        </p:txBody>
      </p:sp>
      <p:grpSp>
        <p:nvGrpSpPr>
          <p:cNvPr id="10" name="Group 38"/>
          <p:cNvGrpSpPr>
            <a:grpSpLocks/>
          </p:cNvGrpSpPr>
          <p:nvPr/>
        </p:nvGrpSpPr>
        <p:grpSpPr bwMode="auto">
          <a:xfrm>
            <a:off x="6027738" y="4022725"/>
            <a:ext cx="2703512" cy="1738313"/>
            <a:chOff x="3779" y="2757"/>
            <a:chExt cx="1703" cy="1095"/>
          </a:xfrm>
        </p:grpSpPr>
        <p:sp>
          <p:nvSpPr>
            <p:cNvPr id="117799" name="Rectangle 39"/>
            <p:cNvSpPr>
              <a:spLocks noChangeArrowheads="1"/>
            </p:cNvSpPr>
            <p:nvPr/>
          </p:nvSpPr>
          <p:spPr bwMode="auto">
            <a:xfrm>
              <a:off x="3793" y="2760"/>
              <a:ext cx="1679" cy="1092"/>
            </a:xfrm>
            <a:prstGeom prst="rect">
              <a:avLst/>
            </a:prstGeom>
            <a:noFill/>
            <a:ln w="12700">
              <a:solidFill>
                <a:schemeClr val="tx1"/>
              </a:solidFill>
              <a:miter lim="800000"/>
              <a:headEnd/>
              <a:tailEnd/>
            </a:ln>
            <a:effectLst/>
          </p:spPr>
          <p:txBody>
            <a:bodyPr wrap="none" anchor="ctr"/>
            <a:lstStyle/>
            <a:p>
              <a:endParaRPr lang="en-US"/>
            </a:p>
          </p:txBody>
        </p:sp>
        <p:sp>
          <p:nvSpPr>
            <p:cNvPr id="117800" name="Line 40"/>
            <p:cNvSpPr>
              <a:spLocks noChangeShapeType="1"/>
            </p:cNvSpPr>
            <p:nvPr/>
          </p:nvSpPr>
          <p:spPr bwMode="auto">
            <a:xfrm>
              <a:off x="3796" y="2949"/>
              <a:ext cx="1686"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7801" name="Rectangle 41"/>
            <p:cNvSpPr>
              <a:spLocks noChangeArrowheads="1"/>
            </p:cNvSpPr>
            <p:nvPr/>
          </p:nvSpPr>
          <p:spPr bwMode="auto">
            <a:xfrm>
              <a:off x="3779" y="2757"/>
              <a:ext cx="1552" cy="212"/>
            </a:xfrm>
            <a:prstGeom prst="rect">
              <a:avLst/>
            </a:prstGeom>
            <a:noFill/>
            <a:ln w="9525">
              <a:noFill/>
              <a:miter lim="800000"/>
              <a:headEnd/>
              <a:tailEnd/>
            </a:ln>
            <a:effectLst/>
          </p:spPr>
          <p:txBody>
            <a:bodyPr wrap="none" lIns="92075" tIns="46038" rIns="92075" bIns="46038">
              <a:spAutoFit/>
            </a:bodyPr>
            <a:lstStyle/>
            <a:p>
              <a:pPr eaLnBrk="0" hangingPunct="0"/>
              <a:r>
                <a:rPr lang="en-US" altLang="ar-SA" sz="1600" b="1">
                  <a:latin typeface="Arial" charset="0"/>
                </a:rPr>
                <a:t>Id	Type	Staff</a:t>
              </a:r>
            </a:p>
          </p:txBody>
        </p:sp>
        <p:sp>
          <p:nvSpPr>
            <p:cNvPr id="117802" name="Rectangle 42"/>
            <p:cNvSpPr>
              <a:spLocks noChangeArrowheads="1"/>
            </p:cNvSpPr>
            <p:nvPr/>
          </p:nvSpPr>
          <p:spPr bwMode="auto">
            <a:xfrm>
              <a:off x="3783" y="2993"/>
              <a:ext cx="1410" cy="212"/>
            </a:xfrm>
            <a:prstGeom prst="rect">
              <a:avLst/>
            </a:prstGeom>
            <a:noFill/>
            <a:ln w="9525">
              <a:noFill/>
              <a:miter lim="800000"/>
              <a:headEnd/>
              <a:tailEnd/>
            </a:ln>
            <a:effectLst/>
          </p:spPr>
          <p:txBody>
            <a:bodyPr wrap="none" lIns="92075" tIns="46038" rIns="92075" bIns="46038">
              <a:spAutoFit/>
            </a:bodyPr>
            <a:lstStyle/>
            <a:p>
              <a:pPr eaLnBrk="0" hangingPunct="0"/>
              <a:r>
                <a:rPr lang="en-US" altLang="en-US" sz="1600" b="1">
                  <a:latin typeface="Arial" charset="0"/>
                </a:rPr>
                <a:t>156	</a:t>
              </a:r>
              <a:r>
                <a:rPr lang="en-US" altLang="ar-SA" sz="1600" b="1">
                  <a:latin typeface="Arial" charset="0"/>
                </a:rPr>
                <a:t>RPH	17</a:t>
              </a:r>
            </a:p>
          </p:txBody>
        </p:sp>
        <p:sp>
          <p:nvSpPr>
            <p:cNvPr id="117803" name="Rectangle 43"/>
            <p:cNvSpPr>
              <a:spLocks noChangeArrowheads="1"/>
            </p:cNvSpPr>
            <p:nvPr/>
          </p:nvSpPr>
          <p:spPr bwMode="auto">
            <a:xfrm>
              <a:off x="3792" y="3223"/>
              <a:ext cx="1410" cy="212"/>
            </a:xfrm>
            <a:prstGeom prst="rect">
              <a:avLst/>
            </a:prstGeom>
            <a:noFill/>
            <a:ln w="9525">
              <a:noFill/>
              <a:miter lim="800000"/>
              <a:headEnd/>
              <a:tailEnd/>
            </a:ln>
            <a:effectLst/>
          </p:spPr>
          <p:txBody>
            <a:bodyPr wrap="none" lIns="92075" tIns="46038" rIns="92075" bIns="46038">
              <a:spAutoFit/>
            </a:bodyPr>
            <a:lstStyle/>
            <a:p>
              <a:pPr eaLnBrk="0" hangingPunct="0"/>
              <a:r>
                <a:rPr lang="en-US" altLang="en-US" sz="1600" b="1">
                  <a:latin typeface="Arial" charset="0"/>
                </a:rPr>
                <a:t>157	</a:t>
              </a:r>
              <a:r>
                <a:rPr lang="en-US" altLang="ar-SA" sz="1600" b="1">
                  <a:latin typeface="Arial" charset="0"/>
                </a:rPr>
                <a:t>General	47</a:t>
              </a:r>
            </a:p>
          </p:txBody>
        </p:sp>
        <p:sp>
          <p:nvSpPr>
            <p:cNvPr id="117804" name="Rectangle 44"/>
            <p:cNvSpPr>
              <a:spLocks noChangeArrowheads="1"/>
            </p:cNvSpPr>
            <p:nvPr/>
          </p:nvSpPr>
          <p:spPr bwMode="auto">
            <a:xfrm>
              <a:off x="3801" y="3485"/>
              <a:ext cx="1375" cy="212"/>
            </a:xfrm>
            <a:prstGeom prst="rect">
              <a:avLst/>
            </a:prstGeom>
            <a:noFill/>
            <a:ln w="9525">
              <a:noFill/>
              <a:miter lim="800000"/>
              <a:headEnd/>
              <a:tailEnd/>
            </a:ln>
            <a:effectLst/>
          </p:spPr>
          <p:txBody>
            <a:bodyPr wrap="none" lIns="92075" tIns="46038" rIns="92075" bIns="46038">
              <a:spAutoFit/>
            </a:bodyPr>
            <a:lstStyle/>
            <a:p>
              <a:pPr eaLnBrk="0" hangingPunct="0"/>
              <a:r>
                <a:rPr lang="en-US" altLang="en-US" sz="1600" b="1">
                  <a:latin typeface="Arial" charset="0"/>
                </a:rPr>
                <a:t>...	...	...</a:t>
              </a:r>
            </a:p>
          </p:txBody>
        </p:sp>
      </p:grpSp>
      <p:sp>
        <p:nvSpPr>
          <p:cNvPr id="117805" name="Freeform 45"/>
          <p:cNvSpPr>
            <a:spLocks/>
          </p:cNvSpPr>
          <p:nvPr/>
        </p:nvSpPr>
        <p:spPr bwMode="auto">
          <a:xfrm>
            <a:off x="2895600" y="4313238"/>
            <a:ext cx="3144838" cy="255587"/>
          </a:xfrm>
          <a:custGeom>
            <a:avLst/>
            <a:gdLst/>
            <a:ahLst/>
            <a:cxnLst>
              <a:cxn ang="0">
                <a:pos x="0" y="0"/>
              </a:cxn>
              <a:cxn ang="0">
                <a:pos x="1453" y="0"/>
              </a:cxn>
              <a:cxn ang="0">
                <a:pos x="1453" y="160"/>
              </a:cxn>
              <a:cxn ang="0">
                <a:pos x="1980" y="160"/>
              </a:cxn>
            </a:cxnLst>
            <a:rect l="0" t="0" r="r" b="b"/>
            <a:pathLst>
              <a:path w="1981" h="161">
                <a:moveTo>
                  <a:pt x="0" y="0"/>
                </a:moveTo>
                <a:lnTo>
                  <a:pt x="1453" y="0"/>
                </a:lnTo>
                <a:lnTo>
                  <a:pt x="1453" y="160"/>
                </a:lnTo>
                <a:lnTo>
                  <a:pt x="1980" y="160"/>
                </a:lnTo>
              </a:path>
            </a:pathLst>
          </a:custGeom>
          <a:noFill/>
          <a:ln w="38100" cap="rnd" cmpd="sng">
            <a:solidFill>
              <a:schemeClr val="hlink"/>
            </a:solidFill>
            <a:prstDash val="solid"/>
            <a:round/>
            <a:headEnd type="none" w="sm" len="sm"/>
            <a:tailEnd type="none" w="sm" len="sm"/>
          </a:ln>
          <a:effectLst/>
        </p:spPr>
        <p:txBody>
          <a:bodyPr/>
          <a:lstStyle/>
          <a:p>
            <a:endParaRPr lang="en-US"/>
          </a:p>
        </p:txBody>
      </p:sp>
      <p:sp>
        <p:nvSpPr>
          <p:cNvPr id="117806" name="Freeform 46"/>
          <p:cNvSpPr>
            <a:spLocks/>
          </p:cNvSpPr>
          <p:nvPr/>
        </p:nvSpPr>
        <p:spPr bwMode="auto">
          <a:xfrm>
            <a:off x="3043238" y="4746625"/>
            <a:ext cx="2997200" cy="192088"/>
          </a:xfrm>
          <a:custGeom>
            <a:avLst/>
            <a:gdLst/>
            <a:ahLst/>
            <a:cxnLst>
              <a:cxn ang="0">
                <a:pos x="0" y="0"/>
              </a:cxn>
              <a:cxn ang="0">
                <a:pos x="1360" y="0"/>
              </a:cxn>
              <a:cxn ang="0">
                <a:pos x="1360" y="120"/>
              </a:cxn>
              <a:cxn ang="0">
                <a:pos x="1887" y="120"/>
              </a:cxn>
            </a:cxnLst>
            <a:rect l="0" t="0" r="r" b="b"/>
            <a:pathLst>
              <a:path w="1888" h="121">
                <a:moveTo>
                  <a:pt x="0" y="0"/>
                </a:moveTo>
                <a:lnTo>
                  <a:pt x="1360" y="0"/>
                </a:lnTo>
                <a:lnTo>
                  <a:pt x="1360" y="120"/>
                </a:lnTo>
                <a:lnTo>
                  <a:pt x="1887" y="120"/>
                </a:lnTo>
              </a:path>
            </a:pathLst>
          </a:custGeom>
          <a:noFill/>
          <a:ln w="38100" cap="rnd" cmpd="sng">
            <a:solidFill>
              <a:schemeClr val="tx1"/>
            </a:solidFill>
            <a:prstDash val="solid"/>
            <a:round/>
            <a:headEnd type="none" w="sm" len="sm"/>
            <a:tailEnd type="none" w="sm" len="sm"/>
          </a:ln>
          <a:effectLst/>
        </p:spPr>
        <p:txBody>
          <a:bodyPr/>
          <a:lstStyle/>
          <a:p>
            <a:endParaRPr lang="en-US"/>
          </a:p>
        </p:txBody>
      </p:sp>
      <p:sp>
        <p:nvSpPr>
          <p:cNvPr id="117807" name="Rectangle 47"/>
          <p:cNvSpPr>
            <a:spLocks noChangeArrowheads="1"/>
          </p:cNvSpPr>
          <p:nvPr/>
        </p:nvSpPr>
        <p:spPr bwMode="auto">
          <a:xfrm>
            <a:off x="2411413" y="1408113"/>
            <a:ext cx="481012" cy="304800"/>
          </a:xfrm>
          <a:prstGeom prst="rect">
            <a:avLst/>
          </a:prstGeom>
          <a:noFill/>
          <a:ln w="9525">
            <a:noFill/>
            <a:miter lim="800000"/>
            <a:headEnd/>
            <a:tailEnd/>
          </a:ln>
          <a:effectLst/>
        </p:spPr>
        <p:txBody>
          <a:bodyPr wrap="none" lIns="92075" tIns="46038" rIns="92075" bIns="46038">
            <a:spAutoFit/>
          </a:bodyPr>
          <a:lstStyle/>
          <a:p>
            <a:pPr algn="ctr" eaLnBrk="0" hangingPunct="0"/>
            <a:r>
              <a:rPr lang="en-US" altLang="en-US" sz="1400" b="1">
                <a:latin typeface="Arial" charset="0"/>
              </a:rPr>
              <a:t>305</a:t>
            </a:r>
          </a:p>
        </p:txBody>
      </p:sp>
      <p:sp>
        <p:nvSpPr>
          <p:cNvPr id="117808" name="Rectangle 48"/>
          <p:cNvSpPr>
            <a:spLocks noChangeArrowheads="1"/>
          </p:cNvSpPr>
          <p:nvPr/>
        </p:nvSpPr>
        <p:spPr bwMode="auto">
          <a:xfrm>
            <a:off x="3167063" y="2566988"/>
            <a:ext cx="481012" cy="304800"/>
          </a:xfrm>
          <a:prstGeom prst="rect">
            <a:avLst/>
          </a:prstGeom>
          <a:noFill/>
          <a:ln w="9525">
            <a:noFill/>
            <a:miter lim="800000"/>
            <a:headEnd/>
            <a:tailEnd/>
          </a:ln>
          <a:effectLst/>
        </p:spPr>
        <p:txBody>
          <a:bodyPr wrap="none" lIns="92075" tIns="46038" rIns="92075" bIns="46038">
            <a:spAutoFit/>
          </a:bodyPr>
          <a:lstStyle/>
          <a:p>
            <a:pPr algn="ctr" eaLnBrk="0" hangingPunct="0"/>
            <a:r>
              <a:rPr lang="en-US" altLang="en-US" sz="1400" b="1">
                <a:latin typeface="Arial" charset="0"/>
              </a:rPr>
              <a:t>306</a:t>
            </a:r>
          </a:p>
        </p:txBody>
      </p:sp>
      <p:sp>
        <p:nvSpPr>
          <p:cNvPr id="117809" name="Rectangle 49"/>
          <p:cNvSpPr>
            <a:spLocks noChangeArrowheads="1"/>
          </p:cNvSpPr>
          <p:nvPr/>
        </p:nvSpPr>
        <p:spPr bwMode="auto">
          <a:xfrm>
            <a:off x="2049463" y="2359025"/>
            <a:ext cx="481012" cy="304800"/>
          </a:xfrm>
          <a:prstGeom prst="rect">
            <a:avLst/>
          </a:prstGeom>
          <a:noFill/>
          <a:ln w="9525">
            <a:noFill/>
            <a:miter lim="800000"/>
            <a:headEnd/>
            <a:tailEnd/>
          </a:ln>
          <a:effectLst/>
        </p:spPr>
        <p:txBody>
          <a:bodyPr wrap="none" lIns="92075" tIns="46038" rIns="92075" bIns="46038">
            <a:spAutoFit/>
          </a:bodyPr>
          <a:lstStyle/>
          <a:p>
            <a:pPr algn="ctr" eaLnBrk="0" hangingPunct="0"/>
            <a:r>
              <a:rPr lang="en-US" altLang="en-US" sz="1400" b="1">
                <a:latin typeface="Arial" charset="0"/>
              </a:rPr>
              <a:t>304</a:t>
            </a:r>
          </a:p>
        </p:txBody>
      </p:sp>
      <p:sp>
        <p:nvSpPr>
          <p:cNvPr id="117810" name="Rectangle 50"/>
          <p:cNvSpPr>
            <a:spLocks noChangeArrowheads="1"/>
          </p:cNvSpPr>
          <p:nvPr/>
        </p:nvSpPr>
        <p:spPr bwMode="auto">
          <a:xfrm>
            <a:off x="1081088" y="2563813"/>
            <a:ext cx="481012" cy="304800"/>
          </a:xfrm>
          <a:prstGeom prst="rect">
            <a:avLst/>
          </a:prstGeom>
          <a:noFill/>
          <a:ln w="9525">
            <a:noFill/>
            <a:miter lim="800000"/>
            <a:headEnd/>
            <a:tailEnd/>
          </a:ln>
          <a:effectLst/>
        </p:spPr>
        <p:txBody>
          <a:bodyPr wrap="none" lIns="92075" tIns="46038" rIns="92075" bIns="46038">
            <a:spAutoFit/>
          </a:bodyPr>
          <a:lstStyle/>
          <a:p>
            <a:pPr algn="ctr" eaLnBrk="0" hangingPunct="0"/>
            <a:r>
              <a:rPr lang="en-US" altLang="en-US" sz="1400" b="1">
                <a:latin typeface="Arial" charset="0"/>
              </a:rPr>
              <a:t>303</a:t>
            </a:r>
          </a:p>
        </p:txBody>
      </p:sp>
      <p:sp>
        <p:nvSpPr>
          <p:cNvPr id="117811" name="Rectangle 51"/>
          <p:cNvSpPr>
            <a:spLocks noChangeArrowheads="1"/>
          </p:cNvSpPr>
          <p:nvPr/>
        </p:nvSpPr>
        <p:spPr bwMode="auto">
          <a:xfrm>
            <a:off x="1255713" y="1233488"/>
            <a:ext cx="481012" cy="304800"/>
          </a:xfrm>
          <a:prstGeom prst="rect">
            <a:avLst/>
          </a:prstGeom>
          <a:noFill/>
          <a:ln w="9525">
            <a:noFill/>
            <a:miter lim="800000"/>
            <a:headEnd/>
            <a:tailEnd/>
          </a:ln>
          <a:effectLst/>
        </p:spPr>
        <p:txBody>
          <a:bodyPr wrap="none" lIns="92075" tIns="46038" rIns="92075" bIns="46038">
            <a:spAutoFit/>
          </a:bodyPr>
          <a:lstStyle/>
          <a:p>
            <a:pPr algn="ctr" eaLnBrk="0" hangingPunct="0"/>
            <a:r>
              <a:rPr lang="en-US" altLang="en-US" sz="1400" b="1">
                <a:latin typeface="Arial" charset="0"/>
              </a:rPr>
              <a:t>302</a:t>
            </a:r>
          </a:p>
        </p:txBody>
      </p:sp>
      <p:sp>
        <p:nvSpPr>
          <p:cNvPr id="117812" name="Rectangle 52"/>
          <p:cNvSpPr>
            <a:spLocks noChangeArrowheads="1"/>
          </p:cNvSpPr>
          <p:nvPr/>
        </p:nvSpPr>
        <p:spPr bwMode="auto">
          <a:xfrm>
            <a:off x="1333500" y="3894138"/>
            <a:ext cx="481013" cy="304800"/>
          </a:xfrm>
          <a:prstGeom prst="rect">
            <a:avLst/>
          </a:prstGeom>
          <a:noFill/>
          <a:ln w="9525">
            <a:noFill/>
            <a:miter lim="800000"/>
            <a:headEnd/>
            <a:tailEnd/>
          </a:ln>
          <a:effectLst/>
        </p:spPr>
        <p:txBody>
          <a:bodyPr wrap="none" lIns="92075" tIns="46038" rIns="92075" bIns="46038">
            <a:spAutoFit/>
          </a:bodyPr>
          <a:lstStyle/>
          <a:p>
            <a:pPr algn="ctr" eaLnBrk="0" hangingPunct="0"/>
            <a:r>
              <a:rPr lang="en-US" altLang="en-US" sz="1400" b="1">
                <a:latin typeface="Arial" charset="0"/>
              </a:rPr>
              <a:t>154</a:t>
            </a:r>
          </a:p>
        </p:txBody>
      </p:sp>
      <p:sp>
        <p:nvSpPr>
          <p:cNvPr id="117813" name="Rectangle 53"/>
          <p:cNvSpPr>
            <a:spLocks noChangeArrowheads="1"/>
          </p:cNvSpPr>
          <p:nvPr/>
        </p:nvSpPr>
        <p:spPr bwMode="auto">
          <a:xfrm>
            <a:off x="2363788" y="3951288"/>
            <a:ext cx="481012" cy="304800"/>
          </a:xfrm>
          <a:prstGeom prst="rect">
            <a:avLst/>
          </a:prstGeom>
          <a:noFill/>
          <a:ln w="9525">
            <a:noFill/>
            <a:miter lim="800000"/>
            <a:headEnd/>
            <a:tailEnd/>
          </a:ln>
          <a:effectLst/>
        </p:spPr>
        <p:txBody>
          <a:bodyPr wrap="none" lIns="92075" tIns="46038" rIns="92075" bIns="46038">
            <a:spAutoFit/>
          </a:bodyPr>
          <a:lstStyle/>
          <a:p>
            <a:pPr algn="ctr" eaLnBrk="0" hangingPunct="0"/>
            <a:r>
              <a:rPr lang="en-US" altLang="en-US" sz="1400" b="1">
                <a:latin typeface="Arial" charset="0"/>
              </a:rPr>
              <a:t>156</a:t>
            </a:r>
          </a:p>
        </p:txBody>
      </p:sp>
      <p:sp>
        <p:nvSpPr>
          <p:cNvPr id="117814" name="Rectangle 54"/>
          <p:cNvSpPr>
            <a:spLocks noChangeArrowheads="1"/>
          </p:cNvSpPr>
          <p:nvPr/>
        </p:nvSpPr>
        <p:spPr bwMode="auto">
          <a:xfrm>
            <a:off x="2919413" y="4770438"/>
            <a:ext cx="481012" cy="304800"/>
          </a:xfrm>
          <a:prstGeom prst="rect">
            <a:avLst/>
          </a:prstGeom>
          <a:noFill/>
          <a:ln w="9525">
            <a:noFill/>
            <a:miter lim="800000"/>
            <a:headEnd/>
            <a:tailEnd/>
          </a:ln>
          <a:effectLst/>
        </p:spPr>
        <p:txBody>
          <a:bodyPr wrap="none" lIns="92075" tIns="46038" rIns="92075" bIns="46038">
            <a:spAutoFit/>
          </a:bodyPr>
          <a:lstStyle/>
          <a:p>
            <a:pPr algn="ctr" eaLnBrk="0" hangingPunct="0"/>
            <a:r>
              <a:rPr lang="en-US" altLang="en-US" sz="1400" b="1">
                <a:latin typeface="Arial" charset="0"/>
              </a:rPr>
              <a:t>157</a:t>
            </a:r>
          </a:p>
        </p:txBody>
      </p:sp>
      <p:sp>
        <p:nvSpPr>
          <p:cNvPr id="117815" name="Rectangle 55"/>
          <p:cNvSpPr>
            <a:spLocks noChangeArrowheads="1"/>
          </p:cNvSpPr>
          <p:nvPr/>
        </p:nvSpPr>
        <p:spPr bwMode="auto">
          <a:xfrm>
            <a:off x="2792413" y="5468938"/>
            <a:ext cx="481012" cy="304800"/>
          </a:xfrm>
          <a:prstGeom prst="rect">
            <a:avLst/>
          </a:prstGeom>
          <a:noFill/>
          <a:ln w="9525">
            <a:noFill/>
            <a:miter lim="800000"/>
            <a:headEnd/>
            <a:tailEnd/>
          </a:ln>
          <a:effectLst/>
        </p:spPr>
        <p:txBody>
          <a:bodyPr wrap="none" lIns="92075" tIns="46038" rIns="92075" bIns="46038">
            <a:spAutoFit/>
          </a:bodyPr>
          <a:lstStyle/>
          <a:p>
            <a:pPr algn="ctr" eaLnBrk="0" hangingPunct="0"/>
            <a:r>
              <a:rPr lang="en-US" altLang="en-US" sz="1400" b="1">
                <a:latin typeface="Arial" charset="0"/>
              </a:rPr>
              <a:t>160</a:t>
            </a:r>
          </a:p>
        </p:txBody>
      </p:sp>
      <p:sp>
        <p:nvSpPr>
          <p:cNvPr id="117816" name="Rectangle 56"/>
          <p:cNvSpPr>
            <a:spLocks noChangeArrowheads="1"/>
          </p:cNvSpPr>
          <p:nvPr/>
        </p:nvSpPr>
        <p:spPr bwMode="auto">
          <a:xfrm>
            <a:off x="1500188" y="4337050"/>
            <a:ext cx="481012" cy="304800"/>
          </a:xfrm>
          <a:prstGeom prst="rect">
            <a:avLst/>
          </a:prstGeom>
          <a:noFill/>
          <a:ln w="9525">
            <a:noFill/>
            <a:miter lim="800000"/>
            <a:headEnd/>
            <a:tailEnd/>
          </a:ln>
          <a:effectLst/>
        </p:spPr>
        <p:txBody>
          <a:bodyPr wrap="none" lIns="92075" tIns="46038" rIns="92075" bIns="46038">
            <a:spAutoFit/>
          </a:bodyPr>
          <a:lstStyle/>
          <a:p>
            <a:pPr algn="ctr" eaLnBrk="0" hangingPunct="0"/>
            <a:r>
              <a:rPr lang="en-US" altLang="en-US" sz="1400" b="1">
                <a:latin typeface="Arial" charset="0"/>
              </a:rPr>
              <a:t>155</a:t>
            </a:r>
          </a:p>
        </p:txBody>
      </p:sp>
      <p:sp>
        <p:nvSpPr>
          <p:cNvPr id="117817" name="Rectangle 57"/>
          <p:cNvSpPr>
            <a:spLocks noChangeArrowheads="1"/>
          </p:cNvSpPr>
          <p:nvPr/>
        </p:nvSpPr>
        <p:spPr bwMode="auto">
          <a:xfrm>
            <a:off x="2187575" y="5067300"/>
            <a:ext cx="481013" cy="304800"/>
          </a:xfrm>
          <a:prstGeom prst="rect">
            <a:avLst/>
          </a:prstGeom>
          <a:noFill/>
          <a:ln w="9525">
            <a:noFill/>
            <a:miter lim="800000"/>
            <a:headEnd/>
            <a:tailEnd/>
          </a:ln>
          <a:effectLst/>
        </p:spPr>
        <p:txBody>
          <a:bodyPr wrap="none" lIns="92075" tIns="46038" rIns="92075" bIns="46038">
            <a:spAutoFit/>
          </a:bodyPr>
          <a:lstStyle/>
          <a:p>
            <a:pPr algn="ctr" eaLnBrk="0" hangingPunct="0"/>
            <a:r>
              <a:rPr lang="en-US" altLang="en-US" sz="1400" b="1">
                <a:latin typeface="Arial" charset="0"/>
              </a:rPr>
              <a:t>158</a:t>
            </a:r>
          </a:p>
        </p:txBody>
      </p:sp>
      <p:sp>
        <p:nvSpPr>
          <p:cNvPr id="117818" name="Rectangle 58"/>
          <p:cNvSpPr>
            <a:spLocks noChangeArrowheads="1"/>
          </p:cNvSpPr>
          <p:nvPr/>
        </p:nvSpPr>
        <p:spPr bwMode="auto">
          <a:xfrm>
            <a:off x="1171575" y="5203825"/>
            <a:ext cx="481013" cy="304800"/>
          </a:xfrm>
          <a:prstGeom prst="rect">
            <a:avLst/>
          </a:prstGeom>
          <a:noFill/>
          <a:ln w="9525">
            <a:noFill/>
            <a:miter lim="800000"/>
            <a:headEnd/>
            <a:tailEnd/>
          </a:ln>
          <a:effectLst/>
        </p:spPr>
        <p:txBody>
          <a:bodyPr wrap="none" lIns="92075" tIns="46038" rIns="92075" bIns="46038">
            <a:spAutoFit/>
          </a:bodyPr>
          <a:lstStyle/>
          <a:p>
            <a:pPr algn="ctr" eaLnBrk="0" hangingPunct="0"/>
            <a:r>
              <a:rPr lang="en-US" altLang="en-US" sz="1400" b="1">
                <a:latin typeface="Arial" charset="0"/>
              </a:rPr>
              <a:t>159</a:t>
            </a:r>
          </a:p>
        </p:txBody>
      </p:sp>
      <p:sp>
        <p:nvSpPr>
          <p:cNvPr id="117819" name="Rectangle 59"/>
          <p:cNvSpPr>
            <a:spLocks noChangeArrowheads="1"/>
          </p:cNvSpPr>
          <p:nvPr/>
        </p:nvSpPr>
        <p:spPr bwMode="auto">
          <a:xfrm>
            <a:off x="3675063" y="425450"/>
            <a:ext cx="2555875" cy="457200"/>
          </a:xfrm>
          <a:prstGeom prst="rect">
            <a:avLst/>
          </a:prstGeom>
          <a:noFill/>
          <a:ln w="9525">
            <a:noFill/>
            <a:miter lim="800000"/>
            <a:headEnd/>
            <a:tailEnd/>
          </a:ln>
          <a:effectLst/>
        </p:spPr>
        <p:txBody>
          <a:bodyPr wrap="none" lIns="92075" tIns="46038" rIns="92075" bIns="46038">
            <a:spAutoFit/>
          </a:bodyPr>
          <a:lstStyle/>
          <a:p>
            <a:pPr algn="ctr" eaLnBrk="0" hangingPunct="0"/>
            <a:r>
              <a:rPr lang="en-US" altLang="ar-SA" b="1">
                <a:latin typeface="Arial" charset="0"/>
              </a:rPr>
              <a:t>Census districts</a:t>
            </a:r>
          </a:p>
        </p:txBody>
      </p:sp>
      <p:sp>
        <p:nvSpPr>
          <p:cNvPr id="117820" name="Rectangle 60"/>
          <p:cNvSpPr>
            <a:spLocks noChangeArrowheads="1"/>
          </p:cNvSpPr>
          <p:nvPr/>
        </p:nvSpPr>
        <p:spPr bwMode="auto">
          <a:xfrm>
            <a:off x="4211638" y="3284538"/>
            <a:ext cx="1555750" cy="457200"/>
          </a:xfrm>
          <a:prstGeom prst="rect">
            <a:avLst/>
          </a:prstGeom>
          <a:noFill/>
          <a:ln w="9525">
            <a:noFill/>
            <a:miter lim="800000"/>
            <a:headEnd/>
            <a:tailEnd/>
          </a:ln>
          <a:effectLst/>
        </p:spPr>
        <p:txBody>
          <a:bodyPr wrap="none" lIns="92075" tIns="46038" rIns="92075" bIns="46038">
            <a:spAutoFit/>
          </a:bodyPr>
          <a:lstStyle/>
          <a:p>
            <a:pPr algn="ctr" eaLnBrk="0" hangingPunct="0"/>
            <a:r>
              <a:rPr lang="en-US" altLang="ar-SA" b="1">
                <a:latin typeface="Arial" charset="0"/>
              </a:rPr>
              <a:t>Hospitals</a:t>
            </a:r>
          </a:p>
        </p:txBody>
      </p:sp>
      <p:sp>
        <p:nvSpPr>
          <p:cNvPr id="117821" name="Text Box 61"/>
          <p:cNvSpPr txBox="1">
            <a:spLocks noChangeArrowheads="1"/>
          </p:cNvSpPr>
          <p:nvPr/>
        </p:nvSpPr>
        <p:spPr bwMode="auto">
          <a:xfrm>
            <a:off x="714375" y="296863"/>
            <a:ext cx="2301875" cy="641350"/>
          </a:xfrm>
          <a:prstGeom prst="rect">
            <a:avLst/>
          </a:prstGeom>
          <a:noFill/>
          <a:ln w="9525">
            <a:noFill/>
            <a:miter lim="800000"/>
            <a:headEnd/>
            <a:tailEnd/>
          </a:ln>
          <a:effectLst/>
        </p:spPr>
        <p:txBody>
          <a:bodyPr>
            <a:spAutoFit/>
          </a:bodyPr>
          <a:lstStyle/>
          <a:p>
            <a:pPr algn="r"/>
            <a:r>
              <a:rPr lang="ar-SA" sz="3600" b="1">
                <a:solidFill>
                  <a:schemeClr val="tx2"/>
                </a:solidFill>
              </a:rPr>
              <a:t>بيانات مكانية</a:t>
            </a:r>
            <a:endParaRPr lang="en-US" altLang="en-US" sz="3600" b="1">
              <a:solidFill>
                <a:schemeClr val="tx2"/>
              </a:solidFill>
            </a:endParaRPr>
          </a:p>
        </p:txBody>
      </p:sp>
      <p:sp>
        <p:nvSpPr>
          <p:cNvPr id="117822" name="Text Box 62"/>
          <p:cNvSpPr txBox="1">
            <a:spLocks noChangeArrowheads="1"/>
          </p:cNvSpPr>
          <p:nvPr/>
        </p:nvSpPr>
        <p:spPr bwMode="auto">
          <a:xfrm>
            <a:off x="6380163" y="407988"/>
            <a:ext cx="2203450" cy="641350"/>
          </a:xfrm>
          <a:prstGeom prst="rect">
            <a:avLst/>
          </a:prstGeom>
          <a:noFill/>
          <a:ln w="9525">
            <a:noFill/>
            <a:miter lim="800000"/>
            <a:headEnd/>
            <a:tailEnd/>
          </a:ln>
          <a:effectLst/>
        </p:spPr>
        <p:txBody>
          <a:bodyPr wrap="none">
            <a:spAutoFit/>
          </a:bodyPr>
          <a:lstStyle/>
          <a:p>
            <a:pPr algn="r"/>
            <a:r>
              <a:rPr lang="ar-SA" sz="3600" b="1">
                <a:solidFill>
                  <a:schemeClr val="tx2"/>
                </a:solidFill>
              </a:rPr>
              <a:t>بيانات وصفية</a:t>
            </a:r>
            <a:endParaRPr lang="en-US" altLang="en-US" sz="3600" b="1">
              <a:solidFill>
                <a:schemeClr val="tx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8165CD08-0239-4BD9-9C8D-C82DA21D855D}" type="slidenum">
              <a:rPr lang="ar-SA" altLang="en-US"/>
              <a:pPr/>
              <a:t>11</a:t>
            </a:fld>
            <a:endParaRPr lang="en-US" altLang="en-US"/>
          </a:p>
        </p:txBody>
      </p:sp>
      <p:graphicFrame>
        <p:nvGraphicFramePr>
          <p:cNvPr id="177152" name="Object 0"/>
          <p:cNvGraphicFramePr>
            <a:graphicFrameLocks/>
          </p:cNvGraphicFramePr>
          <p:nvPr/>
        </p:nvGraphicFramePr>
        <p:xfrm>
          <a:off x="1077913" y="1219200"/>
          <a:ext cx="4945062" cy="1482725"/>
        </p:xfrm>
        <a:graphic>
          <a:graphicData uri="http://schemas.openxmlformats.org/presentationml/2006/ole">
            <mc:AlternateContent xmlns:mc="http://schemas.openxmlformats.org/markup-compatibility/2006">
              <mc:Choice xmlns:v="urn:schemas-microsoft-com:vml" Requires="v">
                <p:oleObj spid="_x0000_s1108" name="Paint Shop Pro Image" r:id="rId3" imgW="4954755" imgH="1492279" progId="">
                  <p:embed/>
                </p:oleObj>
              </mc:Choice>
              <mc:Fallback>
                <p:oleObj name="Paint Shop Pro Image" r:id="rId3" imgW="4954755" imgH="1492279" progId="">
                  <p:embed/>
                  <p:pic>
                    <p:nvPicPr>
                      <p:cNvPr id="0" name="Picture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7913" y="1219200"/>
                        <a:ext cx="4945062" cy="148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7153" name="Object 1"/>
          <p:cNvGraphicFramePr>
            <a:graphicFrameLocks/>
          </p:cNvGraphicFramePr>
          <p:nvPr/>
        </p:nvGraphicFramePr>
        <p:xfrm>
          <a:off x="1763713" y="2924175"/>
          <a:ext cx="5561012" cy="2936875"/>
        </p:xfrm>
        <a:graphic>
          <a:graphicData uri="http://schemas.openxmlformats.org/presentationml/2006/ole">
            <mc:AlternateContent xmlns:mc="http://schemas.openxmlformats.org/markup-compatibility/2006">
              <mc:Choice xmlns:v="urn:schemas-microsoft-com:vml" Requires="v">
                <p:oleObj spid="_x0000_s1109" name="Paint Shop Pro Image" r:id="rId5" imgW="5570732" imgH="2946341" progId="">
                  <p:embed/>
                </p:oleObj>
              </mc:Choice>
              <mc:Fallback>
                <p:oleObj name="Paint Shop Pro Image" r:id="rId5" imgW="5570732" imgH="2946341" progId="">
                  <p:embed/>
                  <p:pic>
                    <p:nvPicPr>
                      <p:cNvPr id="0" name="Picture 3"/>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63713" y="2924175"/>
                        <a:ext cx="5561012" cy="293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484" name="Text Box 4"/>
          <p:cNvSpPr txBox="1">
            <a:spLocks noChangeArrowheads="1"/>
          </p:cNvSpPr>
          <p:nvPr/>
        </p:nvSpPr>
        <p:spPr bwMode="auto">
          <a:xfrm>
            <a:off x="706438" y="506413"/>
            <a:ext cx="3001962" cy="519112"/>
          </a:xfrm>
          <a:prstGeom prst="rect">
            <a:avLst/>
          </a:prstGeom>
          <a:noFill/>
          <a:ln w="9525">
            <a:noFill/>
            <a:miter lim="800000"/>
            <a:headEnd/>
            <a:tailEnd/>
          </a:ln>
          <a:effectLst/>
        </p:spPr>
        <p:txBody>
          <a:bodyPr>
            <a:spAutoFit/>
          </a:bodyPr>
          <a:lstStyle/>
          <a:p>
            <a:pPr algn="r"/>
            <a:r>
              <a:rPr lang="ar-SA" sz="2800" b="1">
                <a:solidFill>
                  <a:schemeClr val="tx2"/>
                </a:solidFill>
              </a:rPr>
              <a:t>قاعدة معلومات وصفية</a:t>
            </a:r>
            <a:endParaRPr lang="en-US" altLang="en-US" sz="2800" b="1">
              <a:solidFill>
                <a:schemeClr val="tx2"/>
              </a:solidFill>
            </a:endParaRPr>
          </a:p>
        </p:txBody>
      </p:sp>
      <p:sp>
        <p:nvSpPr>
          <p:cNvPr id="20485" name="Text Box 5"/>
          <p:cNvSpPr txBox="1">
            <a:spLocks noChangeArrowheads="1"/>
          </p:cNvSpPr>
          <p:nvPr/>
        </p:nvSpPr>
        <p:spPr bwMode="auto">
          <a:xfrm>
            <a:off x="6011863" y="1916113"/>
            <a:ext cx="2830512" cy="946150"/>
          </a:xfrm>
          <a:prstGeom prst="rect">
            <a:avLst/>
          </a:prstGeom>
          <a:noFill/>
          <a:ln w="9525">
            <a:noFill/>
            <a:miter lim="800000"/>
            <a:headEnd/>
            <a:tailEnd/>
          </a:ln>
          <a:effectLst/>
        </p:spPr>
        <p:txBody>
          <a:bodyPr wrap="none">
            <a:spAutoFit/>
          </a:bodyPr>
          <a:lstStyle/>
          <a:p>
            <a:pPr algn="r"/>
            <a:r>
              <a:rPr lang="ar-SA" sz="2800" b="1"/>
              <a:t>خريطة توضح </a:t>
            </a:r>
          </a:p>
          <a:p>
            <a:pPr algn="r"/>
            <a:r>
              <a:rPr lang="ar-SA" sz="2800" b="1"/>
              <a:t>مواقع البيانات الوصفية</a:t>
            </a:r>
            <a:endParaRPr lang="en-US" altLang="en-US" sz="2800" b="1"/>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124D1BE-5E18-4A1A-AC24-061F4F4C5DBD}" type="slidenum">
              <a:rPr lang="ar-SA" altLang="en-US"/>
              <a:pPr/>
              <a:t>12</a:t>
            </a:fld>
            <a:endParaRPr lang="en-US" altLang="en-US"/>
          </a:p>
        </p:txBody>
      </p:sp>
      <p:sp>
        <p:nvSpPr>
          <p:cNvPr id="118786" name="Rectangle 2"/>
          <p:cNvSpPr>
            <a:spLocks noGrp="1" noChangeArrowheads="1"/>
          </p:cNvSpPr>
          <p:nvPr>
            <p:ph type="title"/>
          </p:nvPr>
        </p:nvSpPr>
        <p:spPr>
          <a:xfrm>
            <a:off x="0" y="1"/>
            <a:ext cx="9144000" cy="1132234"/>
          </a:xfrm>
          <a:solidFill>
            <a:srgbClr val="66FFFF"/>
          </a:solidFill>
        </p:spPr>
        <p:txBody>
          <a:bodyPr>
            <a:normAutofit/>
          </a:bodyPr>
          <a:lstStyle/>
          <a:p>
            <a:pPr rtl="1"/>
            <a:r>
              <a:rPr lang="ar-KW" b="1" dirty="0"/>
              <a:t>رابعاً: </a:t>
            </a:r>
            <a:r>
              <a:rPr lang="ar-SA" b="1" dirty="0" smtClean="0"/>
              <a:t>الأفراد</a:t>
            </a:r>
            <a:r>
              <a:rPr lang="ar-IQ" b="1" dirty="0" smtClean="0"/>
              <a:t>(الأشخاص)</a:t>
            </a:r>
            <a:r>
              <a:rPr lang="en-US" b="1" dirty="0" smtClean="0"/>
              <a:t>(People)</a:t>
            </a:r>
            <a:endParaRPr lang="en-US" altLang="en-US" b="1" dirty="0"/>
          </a:p>
        </p:txBody>
      </p:sp>
      <p:sp>
        <p:nvSpPr>
          <p:cNvPr id="118787" name="Rectangle 3"/>
          <p:cNvSpPr>
            <a:spLocks noGrp="1" noChangeArrowheads="1"/>
          </p:cNvSpPr>
          <p:nvPr>
            <p:ph type="body" idx="1"/>
          </p:nvPr>
        </p:nvSpPr>
        <p:spPr>
          <a:xfrm>
            <a:off x="0" y="1132235"/>
            <a:ext cx="9144000" cy="5725765"/>
          </a:xfrm>
          <a:solidFill>
            <a:schemeClr val="bg1"/>
          </a:solidFill>
        </p:spPr>
        <p:txBody>
          <a:bodyPr>
            <a:noAutofit/>
          </a:bodyPr>
          <a:lstStyle/>
          <a:p>
            <a:pPr algn="r" rtl="1">
              <a:lnSpc>
                <a:spcPct val="120000"/>
              </a:lnSpc>
            </a:pPr>
            <a:r>
              <a:rPr lang="ar-SA" b="1" dirty="0" smtClean="0"/>
              <a:t>هم </a:t>
            </a:r>
            <a:r>
              <a:rPr lang="ar-SA" b="1" dirty="0"/>
              <a:t>جميع العاملين على انجاح استخدام أو تطبيق نظم المعلومات الجغرافية </a:t>
            </a:r>
            <a:r>
              <a:rPr lang="ar-IQ" b="1" dirty="0" smtClean="0"/>
              <a:t>الذين يقومون بإدارة النظام وخلق خطط لتطبيقها على المشاكل القائمة في الواقع ، ويتدرج مستخدمي نظم المعلومات الجغرافية الذين يصممون النظام ويطورونه للذين يستخدمونه في أعمالهم اليومية ، ومنهم </a:t>
            </a:r>
            <a:r>
              <a:rPr lang="ar-SA" b="1" dirty="0" smtClean="0"/>
              <a:t>مثل</a:t>
            </a:r>
            <a:r>
              <a:rPr lang="ar-IQ" b="1" dirty="0" smtClean="0"/>
              <a:t> </a:t>
            </a:r>
            <a:r>
              <a:rPr lang="ar-SA" b="1" dirty="0" smtClean="0"/>
              <a:t>:</a:t>
            </a:r>
            <a:endParaRPr lang="ar-SA" b="1" dirty="0"/>
          </a:p>
          <a:p>
            <a:pPr lvl="1" algn="r" rtl="1"/>
            <a:r>
              <a:rPr lang="ar-SA" sz="3200" b="1" dirty="0" smtClean="0"/>
              <a:t>مدخل </a:t>
            </a:r>
            <a:r>
              <a:rPr lang="ar-SA" sz="3200" b="1" dirty="0"/>
              <a:t>بيانات</a:t>
            </a:r>
          </a:p>
          <a:p>
            <a:pPr lvl="1" algn="r" rtl="1"/>
            <a:r>
              <a:rPr lang="ar-SA" sz="3200" b="1" dirty="0"/>
              <a:t>مص</a:t>
            </a:r>
            <a:r>
              <a:rPr lang="ar-KW" sz="3200" b="1" dirty="0"/>
              <a:t>م</a:t>
            </a:r>
            <a:r>
              <a:rPr lang="ar-SA" sz="3200" b="1" dirty="0"/>
              <a:t>م نظم</a:t>
            </a:r>
          </a:p>
          <a:p>
            <a:pPr lvl="1" algn="r" rtl="1"/>
            <a:r>
              <a:rPr lang="ar-SA" sz="3200" b="1" dirty="0"/>
              <a:t>محلل نظم</a:t>
            </a:r>
          </a:p>
          <a:p>
            <a:pPr lvl="1" algn="r" rtl="1"/>
            <a:r>
              <a:rPr lang="ar-SA" sz="3200" b="1" dirty="0"/>
              <a:t>منسق بيانات </a:t>
            </a:r>
            <a:r>
              <a:rPr lang="ar-IQ" sz="3200" b="1" dirty="0" smtClean="0"/>
              <a:t>- </a:t>
            </a:r>
            <a:r>
              <a:rPr lang="ar-SA" sz="3200" b="1" dirty="0" smtClean="0"/>
              <a:t>منسق </a:t>
            </a:r>
            <a:r>
              <a:rPr lang="ar-SA" sz="3200" b="1" dirty="0"/>
              <a:t>تطبيقات</a:t>
            </a:r>
            <a:r>
              <a:rPr lang="ar-IQ" sz="3200" b="1" dirty="0"/>
              <a:t> </a:t>
            </a:r>
            <a:r>
              <a:rPr lang="ar-IQ" sz="3200" b="1" dirty="0" smtClean="0"/>
              <a:t>- </a:t>
            </a:r>
            <a:r>
              <a:rPr lang="ar-SA" sz="3200" b="1" dirty="0" smtClean="0"/>
              <a:t>مدير نظم</a:t>
            </a:r>
            <a:r>
              <a:rPr lang="ar-IQ" sz="3200" b="1" dirty="0"/>
              <a:t> </a:t>
            </a:r>
            <a:endParaRPr lang="en-US" altLang="en-US" sz="3200" b="1" dirty="0"/>
          </a:p>
          <a:p>
            <a:pPr lvl="1" algn="r" rtl="1"/>
            <a:endParaRPr lang="ar-SA"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Effect transition="in" filter="box(in)">
                                      <p:cBhvr>
                                        <p:cTn id="7" dur="500"/>
                                        <p:tgtEl>
                                          <p:spTgt spid="1187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18787">
                                            <p:txEl>
                                              <p:pRg st="1" end="1"/>
                                            </p:txEl>
                                          </p:spTgt>
                                        </p:tgtEl>
                                        <p:attrNameLst>
                                          <p:attrName>style.visibility</p:attrName>
                                        </p:attrNameLst>
                                      </p:cBhvr>
                                      <p:to>
                                        <p:strVal val="visible"/>
                                      </p:to>
                                    </p:set>
                                    <p:animEffect transition="in" filter="box(in)">
                                      <p:cBhvr>
                                        <p:cTn id="12" dur="500"/>
                                        <p:tgtEl>
                                          <p:spTgt spid="1187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18787">
                                            <p:txEl>
                                              <p:pRg st="2" end="2"/>
                                            </p:txEl>
                                          </p:spTgt>
                                        </p:tgtEl>
                                        <p:attrNameLst>
                                          <p:attrName>style.visibility</p:attrName>
                                        </p:attrNameLst>
                                      </p:cBhvr>
                                      <p:to>
                                        <p:strVal val="visible"/>
                                      </p:to>
                                    </p:set>
                                    <p:animEffect transition="in" filter="box(in)">
                                      <p:cBhvr>
                                        <p:cTn id="17" dur="500"/>
                                        <p:tgtEl>
                                          <p:spTgt spid="1187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18787">
                                            <p:txEl>
                                              <p:pRg st="3" end="3"/>
                                            </p:txEl>
                                          </p:spTgt>
                                        </p:tgtEl>
                                        <p:attrNameLst>
                                          <p:attrName>style.visibility</p:attrName>
                                        </p:attrNameLst>
                                      </p:cBhvr>
                                      <p:to>
                                        <p:strVal val="visible"/>
                                      </p:to>
                                    </p:set>
                                    <p:animEffect transition="in" filter="box(in)">
                                      <p:cBhvr>
                                        <p:cTn id="22" dur="500"/>
                                        <p:tgtEl>
                                          <p:spTgt spid="1187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18787">
                                            <p:txEl>
                                              <p:pRg st="4" end="4"/>
                                            </p:txEl>
                                          </p:spTgt>
                                        </p:tgtEl>
                                        <p:attrNameLst>
                                          <p:attrName>style.visibility</p:attrName>
                                        </p:attrNameLst>
                                      </p:cBhvr>
                                      <p:to>
                                        <p:strVal val="visible"/>
                                      </p:to>
                                    </p:set>
                                    <p:animEffect transition="in" filter="box(in)">
                                      <p:cBhvr>
                                        <p:cTn id="27" dur="500"/>
                                        <p:tgtEl>
                                          <p:spTgt spid="1187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6A9DA38-8DE1-4DD1-8606-FA297A318051}" type="slidenum">
              <a:rPr lang="ar-SA" altLang="en-US"/>
              <a:pPr/>
              <a:t>13</a:t>
            </a:fld>
            <a:endParaRPr lang="en-US" altLang="en-US"/>
          </a:p>
        </p:txBody>
      </p:sp>
      <p:sp>
        <p:nvSpPr>
          <p:cNvPr id="119810" name="Rectangle 2"/>
          <p:cNvSpPr>
            <a:spLocks noGrp="1" noChangeArrowheads="1"/>
          </p:cNvSpPr>
          <p:nvPr>
            <p:ph type="title"/>
          </p:nvPr>
        </p:nvSpPr>
        <p:spPr>
          <a:xfrm>
            <a:off x="0" y="0"/>
            <a:ext cx="9144000" cy="1196752"/>
          </a:xfrm>
          <a:solidFill>
            <a:srgbClr val="66FFFF"/>
          </a:solidFill>
        </p:spPr>
        <p:txBody>
          <a:bodyPr/>
          <a:lstStyle/>
          <a:p>
            <a:r>
              <a:rPr lang="ar-KW" b="1" dirty="0"/>
              <a:t>خامساً: </a:t>
            </a:r>
            <a:r>
              <a:rPr lang="ar-IQ" b="1" dirty="0" smtClean="0"/>
              <a:t>الوسائل </a:t>
            </a:r>
            <a:r>
              <a:rPr lang="ar-IQ" b="1" dirty="0"/>
              <a:t>و</a:t>
            </a:r>
            <a:r>
              <a:rPr lang="ar-KW" b="1" dirty="0" smtClean="0"/>
              <a:t>المؤسسات</a:t>
            </a:r>
            <a:endParaRPr lang="en-US" b="1" dirty="0"/>
          </a:p>
        </p:txBody>
      </p:sp>
      <p:sp>
        <p:nvSpPr>
          <p:cNvPr id="119811" name="Rectangle 3"/>
          <p:cNvSpPr>
            <a:spLocks noGrp="1" noChangeArrowheads="1"/>
          </p:cNvSpPr>
          <p:nvPr>
            <p:ph type="body" idx="1"/>
          </p:nvPr>
        </p:nvSpPr>
        <p:spPr>
          <a:xfrm>
            <a:off x="0" y="1196752"/>
            <a:ext cx="9144000" cy="5661248"/>
          </a:xfrm>
          <a:solidFill>
            <a:schemeClr val="bg1"/>
          </a:solidFill>
        </p:spPr>
        <p:txBody>
          <a:bodyPr>
            <a:normAutofit fontScale="92500" lnSpcReduction="10000"/>
          </a:bodyPr>
          <a:lstStyle/>
          <a:p>
            <a:pPr algn="r" rtl="1"/>
            <a:r>
              <a:rPr lang="ar-IQ" b="1" dirty="0" smtClean="0"/>
              <a:t>الوسائل ان نظام المعلومات الجغرافي الناجح هو الذي يقوم على أساس خطة </a:t>
            </a:r>
            <a:r>
              <a:rPr lang="ar-IQ" b="1" dirty="0"/>
              <a:t>ج</a:t>
            </a:r>
            <a:r>
              <a:rPr lang="ar-IQ" b="1" dirty="0" smtClean="0"/>
              <a:t>يدة التصميم وقواعد عمل التي هي النماذج والممارسات العملية المتخصصة لكل مؤسسة ، ومن الامثلة للوسائل التحليلية تطبيق والوظائف الخاصة بالعلوم مثل المناخ او التخطيط العمراني للتأكد من دقة ادخال البيانات او عملا تحليلات للشبكات .</a:t>
            </a:r>
            <a:endParaRPr lang="ar-KW" b="1" dirty="0"/>
          </a:p>
          <a:p>
            <a:pPr algn="r" rtl="1"/>
            <a:r>
              <a:rPr lang="ar-IQ" b="1" dirty="0" smtClean="0"/>
              <a:t>اما المؤسسات ف</a:t>
            </a:r>
            <a:r>
              <a:rPr lang="ar-KW" b="1" dirty="0" err="1" smtClean="0"/>
              <a:t>هى</a:t>
            </a:r>
            <a:r>
              <a:rPr lang="ar-KW" b="1" dirty="0" smtClean="0"/>
              <a:t> </a:t>
            </a:r>
            <a:r>
              <a:rPr lang="ar-KW" b="1" dirty="0"/>
              <a:t>الادارات أو المراكز أو الشركات المعنية بنظم المعلومات الجغرافية سواء بالتطوير، أو التطبيق.</a:t>
            </a:r>
            <a:r>
              <a:rPr lang="ar-IQ" b="1" dirty="0"/>
              <a:t> </a:t>
            </a:r>
            <a:r>
              <a:rPr lang="ar-KW" b="1" dirty="0" smtClean="0">
                <a:solidFill>
                  <a:schemeClr val="tx2"/>
                </a:solidFill>
              </a:rPr>
              <a:t>وتتوقف </a:t>
            </a:r>
            <a:r>
              <a:rPr lang="ar-KW" b="1" dirty="0">
                <a:solidFill>
                  <a:schemeClr val="tx2"/>
                </a:solidFill>
              </a:rPr>
              <a:t>درجة نجاح المؤسسات على:</a:t>
            </a:r>
          </a:p>
          <a:p>
            <a:pPr lvl="1" algn="r" rtl="1"/>
            <a:r>
              <a:rPr lang="ar-KW" sz="3200" b="1" dirty="0"/>
              <a:t> الدعم الاداري من السلطات</a:t>
            </a:r>
          </a:p>
          <a:p>
            <a:pPr lvl="1" algn="r" rtl="1"/>
            <a:r>
              <a:rPr lang="ar-KW" sz="3200" b="1" dirty="0"/>
              <a:t>الجدية في استقطاب التقنية</a:t>
            </a:r>
          </a:p>
          <a:p>
            <a:pPr lvl="1" algn="r" rtl="1"/>
            <a:r>
              <a:rPr lang="ar-KW" sz="3200" b="1" dirty="0"/>
              <a:t>توفير موارد مالية مستمرة</a:t>
            </a:r>
          </a:p>
          <a:p>
            <a:pPr lvl="1" algn="r" rtl="1"/>
            <a:r>
              <a:rPr lang="ar-KW" sz="3200" b="1" dirty="0"/>
              <a:t>توفير موارد بشرية مؤهلة</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animEffect transition="in" filter="box(in)">
                                      <p:cBhvr>
                                        <p:cTn id="7" dur="500"/>
                                        <p:tgtEl>
                                          <p:spTgt spid="1198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19811">
                                            <p:txEl>
                                              <p:pRg st="1" end="1"/>
                                            </p:txEl>
                                          </p:spTgt>
                                        </p:tgtEl>
                                        <p:attrNameLst>
                                          <p:attrName>style.visibility</p:attrName>
                                        </p:attrNameLst>
                                      </p:cBhvr>
                                      <p:to>
                                        <p:strVal val="visible"/>
                                      </p:to>
                                    </p:set>
                                    <p:animEffect transition="in" filter="box(in)">
                                      <p:cBhvr>
                                        <p:cTn id="12" dur="500"/>
                                        <p:tgtEl>
                                          <p:spTgt spid="1198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19811">
                                            <p:txEl>
                                              <p:pRg st="2" end="2"/>
                                            </p:txEl>
                                          </p:spTgt>
                                        </p:tgtEl>
                                        <p:attrNameLst>
                                          <p:attrName>style.visibility</p:attrName>
                                        </p:attrNameLst>
                                      </p:cBhvr>
                                      <p:to>
                                        <p:strVal val="visible"/>
                                      </p:to>
                                    </p:set>
                                    <p:animEffect transition="in" filter="box(in)">
                                      <p:cBhvr>
                                        <p:cTn id="17" dur="500"/>
                                        <p:tgtEl>
                                          <p:spTgt spid="1198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19811">
                                            <p:txEl>
                                              <p:pRg st="3" end="3"/>
                                            </p:txEl>
                                          </p:spTgt>
                                        </p:tgtEl>
                                        <p:attrNameLst>
                                          <p:attrName>style.visibility</p:attrName>
                                        </p:attrNameLst>
                                      </p:cBhvr>
                                      <p:to>
                                        <p:strVal val="visible"/>
                                      </p:to>
                                    </p:set>
                                    <p:animEffect transition="in" filter="box(in)">
                                      <p:cBhvr>
                                        <p:cTn id="22" dur="500"/>
                                        <p:tgtEl>
                                          <p:spTgt spid="1198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19811">
                                            <p:txEl>
                                              <p:pRg st="4" end="4"/>
                                            </p:txEl>
                                          </p:spTgt>
                                        </p:tgtEl>
                                        <p:attrNameLst>
                                          <p:attrName>style.visibility</p:attrName>
                                        </p:attrNameLst>
                                      </p:cBhvr>
                                      <p:to>
                                        <p:strVal val="visible"/>
                                      </p:to>
                                    </p:set>
                                    <p:animEffect transition="in" filter="box(in)">
                                      <p:cBhvr>
                                        <p:cTn id="27" dur="500"/>
                                        <p:tgtEl>
                                          <p:spTgt spid="1198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19811">
                                            <p:txEl>
                                              <p:pRg st="5" end="5"/>
                                            </p:txEl>
                                          </p:spTgt>
                                        </p:tgtEl>
                                        <p:attrNameLst>
                                          <p:attrName>style.visibility</p:attrName>
                                        </p:attrNameLst>
                                      </p:cBhvr>
                                      <p:to>
                                        <p:strVal val="visible"/>
                                      </p:to>
                                    </p:set>
                                    <p:animEffect transition="in" filter="box(in)">
                                      <p:cBhvr>
                                        <p:cTn id="32" dur="500"/>
                                        <p:tgtEl>
                                          <p:spTgt spid="1198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22626"/>
            <a:ext cx="9144000" cy="7101408"/>
          </a:xfrm>
          <a:blipFill>
            <a:blip r:embed="rId2"/>
            <a:tile tx="0" ty="0" sx="100000" sy="100000" flip="none" algn="tl"/>
          </a:blipFill>
        </p:spPr>
        <p:txBody>
          <a:bodyPr/>
          <a:lstStyle/>
          <a:p>
            <a:pPr marL="0" indent="0" algn="r">
              <a:buNone/>
            </a:pPr>
            <a:r>
              <a:rPr lang="ar-IQ" sz="4400" b="1" u="sng" dirty="0" smtClean="0"/>
              <a:t>المصادر  </a:t>
            </a:r>
          </a:p>
          <a:p>
            <a:pPr marL="0" indent="0" algn="r">
              <a:buNone/>
            </a:pPr>
            <a:endParaRPr lang="en-US" dirty="0" smtClean="0"/>
          </a:p>
          <a:p>
            <a:pPr marL="0" indent="0" algn="r">
              <a:buNone/>
            </a:pPr>
            <a:r>
              <a:rPr lang="ar-IQ" dirty="0" smtClean="0"/>
              <a:t>1- </a:t>
            </a:r>
            <a:r>
              <a:rPr lang="ar-IQ" dirty="0"/>
              <a:t>محمد الخزامي عزيز محاضرات في نظم المعلومات الجغرافية ، مكتب الاستشارات والتدريب، كلية العلوم الاجتماعية، جامعة الكويت ،2007 .</a:t>
            </a:r>
            <a:br>
              <a:rPr lang="ar-IQ" dirty="0"/>
            </a:br>
            <a:r>
              <a:rPr lang="ar-IQ" dirty="0"/>
              <a:t>2- نجيب عبد الرحمن </a:t>
            </a:r>
            <a:r>
              <a:rPr lang="ar-IQ" dirty="0" err="1"/>
              <a:t>الزيدي</a:t>
            </a:r>
            <a:r>
              <a:rPr lang="ar-IQ" dirty="0"/>
              <a:t>، نظم المعلومات </a:t>
            </a:r>
            <a:r>
              <a:rPr lang="ar-IQ" dirty="0" smtClean="0"/>
              <a:t>الجغرافية ، دار </a:t>
            </a:r>
            <a:r>
              <a:rPr lang="ar-IQ" dirty="0" err="1"/>
              <a:t>البازوري</a:t>
            </a:r>
            <a:r>
              <a:rPr lang="ar-IQ" dirty="0"/>
              <a:t>، عمان ، الأردن، 2007.</a:t>
            </a:r>
            <a:br>
              <a:rPr lang="ar-IQ" dirty="0"/>
            </a:br>
            <a:r>
              <a:rPr lang="ar-IQ" dirty="0"/>
              <a:t>3- </a:t>
            </a:r>
            <a:r>
              <a:rPr lang="ar-IQ" dirty="0" smtClean="0"/>
              <a:t>محمد عبد الجواد محمد ،</a:t>
            </a:r>
            <a:r>
              <a:rPr lang="ar-IQ" dirty="0"/>
              <a:t> نظم المعلومات </a:t>
            </a:r>
            <a:r>
              <a:rPr lang="ar-IQ" dirty="0" smtClean="0"/>
              <a:t>الجغرافية : الجغرافيا العربية ، دار صفاء للنشر والتوزيع، 2001.</a:t>
            </a:r>
          </a:p>
          <a:p>
            <a:pPr marL="0" indent="0" algn="r">
              <a:buNone/>
            </a:pPr>
            <a:r>
              <a:rPr lang="ar-IQ" dirty="0" smtClean="0"/>
              <a:t>4- منتدى الجغرافيون العرب .</a:t>
            </a:r>
            <a:br>
              <a:rPr lang="ar-IQ" dirty="0" smtClean="0"/>
            </a:br>
            <a:r>
              <a:rPr lang="ar-IQ" dirty="0" smtClean="0"/>
              <a:t>5- شبكة الانترنيت الدولية  .</a:t>
            </a:r>
            <a:endParaRPr lang="ar-IQ" dirty="0"/>
          </a:p>
        </p:txBody>
      </p:sp>
    </p:spTree>
    <p:extLst>
      <p:ext uri="{BB962C8B-B14F-4D97-AF65-F5344CB8AC3E}">
        <p14:creationId xmlns:p14="http://schemas.microsoft.com/office/powerpoint/2010/main" val="35896601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3252" y="2492896"/>
            <a:ext cx="7037140" cy="1107996"/>
          </a:xfrm>
          <a:prstGeom prst="rect">
            <a:avLst/>
          </a:prstGeom>
          <a:solidFill>
            <a:srgbClr val="66FFFF"/>
          </a:solidFill>
        </p:spPr>
        <p:txBody>
          <a:bodyPr wrap="square" lIns="91440" tIns="45720" rIns="91440" bIns="45720">
            <a:spAutoFit/>
          </a:bodyPr>
          <a:lstStyle/>
          <a:p>
            <a:pPr algn="ctr"/>
            <a:r>
              <a:rPr lang="ar-IQ" sz="66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a:t>
            </a:r>
            <a:r>
              <a:rPr lang="ar-IQ" sz="66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2700000" algn="tl">
                    <a:srgbClr val="000000">
                      <a:alpha val="43137"/>
                    </a:srgbClr>
                  </a:outerShdw>
                </a:effectLst>
              </a:rPr>
              <a:t>شكرا لحسن الاستماع </a:t>
            </a:r>
            <a:endParaRPr lang="en-US" sz="66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EDC2915-9DB8-4C66-B2DF-8F1C2F498C66}" type="slidenum">
              <a:rPr lang="ar-SA" altLang="en-US"/>
              <a:pPr/>
              <a:t>2</a:t>
            </a:fld>
            <a:endParaRPr lang="en-US" altLang="en-US"/>
          </a:p>
        </p:txBody>
      </p:sp>
      <p:sp>
        <p:nvSpPr>
          <p:cNvPr id="11266" name="Rectangle 2"/>
          <p:cNvSpPr>
            <a:spLocks noGrp="1" noChangeArrowheads="1"/>
          </p:cNvSpPr>
          <p:nvPr>
            <p:ph type="title"/>
          </p:nvPr>
        </p:nvSpPr>
        <p:spPr>
          <a:xfrm>
            <a:off x="0" y="-27384"/>
            <a:ext cx="9144000" cy="1512168"/>
          </a:xfrm>
          <a:solidFill>
            <a:srgbClr val="FFFF00"/>
          </a:solidFill>
        </p:spPr>
        <p:txBody>
          <a:bodyPr>
            <a:normAutofit fontScale="90000"/>
          </a:bodyPr>
          <a:lstStyle/>
          <a:p>
            <a:pPr rtl="1"/>
            <a:r>
              <a:rPr lang="ar-IQ" b="1" dirty="0" smtClean="0"/>
              <a:t/>
            </a:r>
            <a:br>
              <a:rPr lang="ar-IQ" b="1" dirty="0" smtClean="0"/>
            </a:br>
            <a:r>
              <a:rPr lang="ar-SA" b="1" dirty="0" smtClean="0"/>
              <a:t>ما</a:t>
            </a:r>
            <a:r>
              <a:rPr lang="ar-IQ" b="1" dirty="0" smtClean="0"/>
              <a:t> </a:t>
            </a:r>
            <a:r>
              <a:rPr lang="ar-SA" b="1" dirty="0" err="1" smtClean="0"/>
              <a:t>هى</a:t>
            </a:r>
            <a:r>
              <a:rPr lang="ar-SA" b="1" dirty="0" smtClean="0"/>
              <a:t> </a:t>
            </a:r>
            <a:r>
              <a:rPr lang="ar-SA" b="1" dirty="0"/>
              <a:t>مكونات نظم المعلومات الجغرافية ؟</a:t>
            </a:r>
            <a:br>
              <a:rPr lang="ar-SA" b="1" dirty="0"/>
            </a:br>
            <a:endParaRPr lang="en-US" altLang="en-US" b="1" dirty="0"/>
          </a:p>
        </p:txBody>
      </p:sp>
      <p:sp>
        <p:nvSpPr>
          <p:cNvPr id="11267" name="Rectangle 3"/>
          <p:cNvSpPr>
            <a:spLocks noGrp="1" noChangeArrowheads="1"/>
          </p:cNvSpPr>
          <p:nvPr>
            <p:ph type="body" idx="1"/>
          </p:nvPr>
        </p:nvSpPr>
        <p:spPr>
          <a:xfrm>
            <a:off x="0" y="1246908"/>
            <a:ext cx="9144000" cy="5611092"/>
          </a:xfrm>
          <a:solidFill>
            <a:srgbClr val="66FFFF"/>
          </a:solidFill>
        </p:spPr>
        <p:txBody>
          <a:bodyPr>
            <a:normAutofit fontScale="92500" lnSpcReduction="20000"/>
          </a:bodyPr>
          <a:lstStyle/>
          <a:p>
            <a:pPr algn="just" rtl="1">
              <a:lnSpc>
                <a:spcPct val="110000"/>
              </a:lnSpc>
            </a:pPr>
            <a:r>
              <a:rPr lang="ar-IQ" sz="3000" b="1" dirty="0" smtClean="0"/>
              <a:t>يقوم </a:t>
            </a:r>
            <a:r>
              <a:rPr lang="ar-SA" sz="3000" b="1" dirty="0" err="1" smtClean="0"/>
              <a:t>نظ</a:t>
            </a:r>
            <a:r>
              <a:rPr lang="ar-IQ" sz="3000" b="1" dirty="0" smtClean="0"/>
              <a:t>ام</a:t>
            </a:r>
            <a:r>
              <a:rPr lang="ar-SA" sz="3000" b="1" dirty="0" smtClean="0"/>
              <a:t> </a:t>
            </a:r>
            <a:r>
              <a:rPr lang="ar-SA" sz="3000" b="1" dirty="0"/>
              <a:t>المعلومات الجغرافية </a:t>
            </a:r>
            <a:r>
              <a:rPr lang="ar-IQ" sz="3000" b="1" dirty="0" smtClean="0"/>
              <a:t>بتخزين </a:t>
            </a:r>
            <a:r>
              <a:rPr lang="ar-SA" sz="3000" b="1" dirty="0"/>
              <a:t>المعلومات </a:t>
            </a:r>
            <a:r>
              <a:rPr lang="ar-IQ" sz="3000" b="1" dirty="0" smtClean="0"/>
              <a:t>عن العالم في هيئة مجموعة من الطبقات المتفردة المتصلة ببعضها جغرافيا في صورة بسيطة ولكن غاية في القوة ومن الناحية العلمية اثبتت أهميتها في حل العديد من مشاكل العالم الخارجي بدا من التطبيقات البسيطة التي لها علاقة بمشاكل الحياة اليومية وحتى التطبيقات المعقدة التي قد تصل الى عمل نموذج لدورة المحيط الكوني . </a:t>
            </a:r>
            <a:endParaRPr lang="ar-IQ" sz="3500" b="1" dirty="0" smtClean="0">
              <a:solidFill>
                <a:srgbClr val="FF0000"/>
              </a:solidFill>
            </a:endParaRPr>
          </a:p>
          <a:p>
            <a:pPr algn="just" rtl="1">
              <a:lnSpc>
                <a:spcPct val="110000"/>
              </a:lnSpc>
            </a:pPr>
            <a:r>
              <a:rPr lang="ar-IQ" sz="3900" b="1" dirty="0" smtClean="0">
                <a:solidFill>
                  <a:srgbClr val="FF0000"/>
                </a:solidFill>
              </a:rPr>
              <a:t>اما</a:t>
            </a:r>
            <a:r>
              <a:rPr lang="ar-SA" sz="3500" b="1" dirty="0" smtClean="0">
                <a:solidFill>
                  <a:srgbClr val="FF0000"/>
                </a:solidFill>
              </a:rPr>
              <a:t> </a:t>
            </a:r>
            <a:r>
              <a:rPr lang="ar-SA" sz="3500" b="1" dirty="0">
                <a:solidFill>
                  <a:srgbClr val="FF0000"/>
                </a:solidFill>
              </a:rPr>
              <a:t>مكونات نظم المعلومات </a:t>
            </a:r>
            <a:r>
              <a:rPr lang="ar-SA" sz="3500" b="1" dirty="0" smtClean="0">
                <a:solidFill>
                  <a:srgbClr val="FF0000"/>
                </a:solidFill>
              </a:rPr>
              <a:t>الجغرافية</a:t>
            </a:r>
            <a:r>
              <a:rPr lang="ar-IQ" sz="3500" b="1" dirty="0" smtClean="0">
                <a:solidFill>
                  <a:srgbClr val="FF0000"/>
                </a:solidFill>
              </a:rPr>
              <a:t> فتشمل :</a:t>
            </a:r>
          </a:p>
          <a:p>
            <a:pPr marL="0" indent="0" algn="just" rtl="1">
              <a:lnSpc>
                <a:spcPct val="110000"/>
              </a:lnSpc>
              <a:buNone/>
            </a:pPr>
            <a:r>
              <a:rPr lang="ar-IQ" sz="3600" b="1" dirty="0" smtClean="0"/>
              <a:t> 1- الآلات (</a:t>
            </a:r>
            <a:r>
              <a:rPr lang="ar-SA" sz="3600" b="1" dirty="0" smtClean="0"/>
              <a:t>مكونات الحاسب الآلي</a:t>
            </a:r>
            <a:r>
              <a:rPr lang="ar-IQ" sz="3600" b="1" dirty="0" smtClean="0"/>
              <a:t>)</a:t>
            </a:r>
          </a:p>
          <a:p>
            <a:pPr marL="0" indent="0" algn="r" rtl="1">
              <a:buNone/>
            </a:pPr>
            <a:r>
              <a:rPr lang="ar-IQ" sz="3600" b="1" dirty="0" smtClean="0"/>
              <a:t> </a:t>
            </a:r>
            <a:r>
              <a:rPr lang="ar-IQ" sz="3600" b="1" dirty="0"/>
              <a:t>2</a:t>
            </a:r>
            <a:r>
              <a:rPr lang="ar-IQ" sz="3600" b="1" dirty="0" smtClean="0"/>
              <a:t>- </a:t>
            </a:r>
            <a:r>
              <a:rPr lang="ar-SA" sz="3600" b="1" dirty="0" smtClean="0"/>
              <a:t>البرامج</a:t>
            </a:r>
          </a:p>
          <a:p>
            <a:pPr marL="0" indent="0" algn="r" rtl="1">
              <a:buNone/>
            </a:pPr>
            <a:r>
              <a:rPr lang="ar-IQ" sz="3600" b="1" dirty="0" smtClean="0"/>
              <a:t> 3- </a:t>
            </a:r>
            <a:r>
              <a:rPr lang="ar-SA" sz="3600" b="1" dirty="0" smtClean="0"/>
              <a:t>البيانات </a:t>
            </a:r>
            <a:r>
              <a:rPr lang="ar-SA" sz="3600" b="1" dirty="0"/>
              <a:t>الجغرافية</a:t>
            </a:r>
            <a:r>
              <a:rPr lang="ar-KW" sz="3600" b="1" dirty="0"/>
              <a:t> </a:t>
            </a:r>
            <a:endParaRPr lang="ar-IQ" sz="3600" b="1" dirty="0"/>
          </a:p>
          <a:p>
            <a:pPr marL="0" indent="0" algn="r" rtl="1">
              <a:buNone/>
            </a:pPr>
            <a:r>
              <a:rPr lang="ar-IQ" sz="3600" b="1" dirty="0"/>
              <a:t> 4</a:t>
            </a:r>
            <a:r>
              <a:rPr lang="ar-IQ" sz="3600" b="1" dirty="0" smtClean="0"/>
              <a:t>- الأشخاص </a:t>
            </a:r>
            <a:endParaRPr lang="ar-KW" sz="3600" b="1" dirty="0"/>
          </a:p>
          <a:p>
            <a:pPr marL="0" indent="0" algn="r" rtl="1">
              <a:buNone/>
            </a:pPr>
            <a:r>
              <a:rPr lang="ar-IQ" sz="3600" b="1" dirty="0" smtClean="0"/>
              <a:t> 5- الوسائل و</a:t>
            </a:r>
            <a:r>
              <a:rPr lang="ar-KW" sz="3600" b="1" dirty="0" smtClean="0"/>
              <a:t>المؤسسات </a:t>
            </a:r>
            <a:endParaRPr lang="ar-SA" sz="3600" b="1" dirty="0"/>
          </a:p>
          <a:p>
            <a:pPr algn="r" rtl="1">
              <a:buFontTx/>
              <a:buNone/>
            </a:pPr>
            <a:endParaRPr lang="en-US" alt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1267">
                                            <p:txEl>
                                              <p:pRg st="3" end="3"/>
                                            </p:txEl>
                                          </p:spTgt>
                                        </p:tgtEl>
                                        <p:attrNameLst>
                                          <p:attrName>style.visibility</p:attrName>
                                        </p:attrNameLst>
                                      </p:cBhvr>
                                      <p:to>
                                        <p:strVal val="visible"/>
                                      </p:to>
                                    </p:set>
                                    <p:animEffect transition="in" filter="box(in)">
                                      <p:cBhvr>
                                        <p:cTn id="7" dur="500"/>
                                        <p:tgtEl>
                                          <p:spTgt spid="11267">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Effect transition="in" filter="box(in)">
                                      <p:cBhvr>
                                        <p:cTn id="12" dur="500"/>
                                        <p:tgtEl>
                                          <p:spTgt spid="1126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1267">
                                            <p:txEl>
                                              <p:pRg st="1" end="1"/>
                                            </p:txEl>
                                          </p:spTgt>
                                        </p:tgtEl>
                                        <p:attrNameLst>
                                          <p:attrName>style.visibility</p:attrName>
                                        </p:attrNameLst>
                                      </p:cBhvr>
                                      <p:to>
                                        <p:strVal val="visible"/>
                                      </p:to>
                                    </p:set>
                                    <p:animEffect transition="in" filter="box(in)">
                                      <p:cBhvr>
                                        <p:cTn id="17" dur="500"/>
                                        <p:tgtEl>
                                          <p:spTgt spid="1126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1267">
                                            <p:txEl>
                                              <p:pRg st="2" end="2"/>
                                            </p:txEl>
                                          </p:spTgt>
                                        </p:tgtEl>
                                        <p:attrNameLst>
                                          <p:attrName>style.visibility</p:attrName>
                                        </p:attrNameLst>
                                      </p:cBhvr>
                                      <p:to>
                                        <p:strVal val="visible"/>
                                      </p:to>
                                    </p:set>
                                    <p:animEffect transition="in" filter="box(in)">
                                      <p:cBhvr>
                                        <p:cTn id="22" dur="500"/>
                                        <p:tgtEl>
                                          <p:spTgt spid="1126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1267">
                                            <p:txEl>
                                              <p:pRg st="4" end="4"/>
                                            </p:txEl>
                                          </p:spTgt>
                                        </p:tgtEl>
                                        <p:attrNameLst>
                                          <p:attrName>style.visibility</p:attrName>
                                        </p:attrNameLst>
                                      </p:cBhvr>
                                      <p:to>
                                        <p:strVal val="visible"/>
                                      </p:to>
                                    </p:set>
                                    <p:animEffect transition="in" filter="box(in)">
                                      <p:cBhvr>
                                        <p:cTn id="27" dur="500"/>
                                        <p:tgtEl>
                                          <p:spTgt spid="1126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1267">
                                            <p:txEl>
                                              <p:pRg st="5" end="5"/>
                                            </p:txEl>
                                          </p:spTgt>
                                        </p:tgtEl>
                                        <p:attrNameLst>
                                          <p:attrName>style.visibility</p:attrName>
                                        </p:attrNameLst>
                                      </p:cBhvr>
                                      <p:to>
                                        <p:strVal val="visible"/>
                                      </p:to>
                                    </p:set>
                                    <p:animEffect transition="in" filter="box(in)">
                                      <p:cBhvr>
                                        <p:cTn id="32" dur="500"/>
                                        <p:tgtEl>
                                          <p:spTgt spid="1126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11267">
                                            <p:txEl>
                                              <p:pRg st="6" end="6"/>
                                            </p:txEl>
                                          </p:spTgt>
                                        </p:tgtEl>
                                        <p:attrNameLst>
                                          <p:attrName>style.visibility</p:attrName>
                                        </p:attrNameLst>
                                      </p:cBhvr>
                                      <p:to>
                                        <p:strVal val="visible"/>
                                      </p:to>
                                    </p:set>
                                    <p:animEffect transition="in" filter="box(in)">
                                      <p:cBhvr>
                                        <p:cTn id="37" dur="500"/>
                                        <p:tgtEl>
                                          <p:spTgt spid="112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78A8280-8BA5-47F1-A659-6DCBC0044B59}" type="slidenum">
              <a:rPr lang="ar-SA" altLang="en-US"/>
              <a:pPr/>
              <a:t>3</a:t>
            </a:fld>
            <a:endParaRPr lang="en-US" altLang="en-US"/>
          </a:p>
        </p:txBody>
      </p:sp>
      <p:sp>
        <p:nvSpPr>
          <p:cNvPr id="12290" name="Rectangle 2"/>
          <p:cNvSpPr>
            <a:spLocks noGrp="1" noChangeArrowheads="1"/>
          </p:cNvSpPr>
          <p:nvPr>
            <p:ph type="title"/>
          </p:nvPr>
        </p:nvSpPr>
        <p:spPr>
          <a:xfrm>
            <a:off x="8206" y="0"/>
            <a:ext cx="9135794" cy="1417638"/>
          </a:xfrm>
          <a:solidFill>
            <a:srgbClr val="66FFFF"/>
          </a:solidFill>
        </p:spPr>
        <p:txBody>
          <a:bodyPr/>
          <a:lstStyle/>
          <a:p>
            <a:pPr rtl="1"/>
            <a:r>
              <a:rPr lang="ar-SA" b="1" dirty="0" smtClean="0"/>
              <a:t>مكونات </a:t>
            </a:r>
            <a:r>
              <a:rPr lang="ar-SA" b="1" dirty="0"/>
              <a:t>الحاسب الآلي</a:t>
            </a:r>
            <a:endParaRPr lang="en-US" altLang="en-US" b="1" dirty="0"/>
          </a:p>
        </p:txBody>
      </p:sp>
      <p:sp>
        <p:nvSpPr>
          <p:cNvPr id="12291" name="Rectangle 3"/>
          <p:cNvSpPr>
            <a:spLocks noGrp="1" noChangeArrowheads="1"/>
          </p:cNvSpPr>
          <p:nvPr>
            <p:ph type="body" idx="1"/>
          </p:nvPr>
        </p:nvSpPr>
        <p:spPr>
          <a:xfrm>
            <a:off x="8206" y="1417638"/>
            <a:ext cx="9135794" cy="5440362"/>
          </a:xfrm>
          <a:solidFill>
            <a:schemeClr val="bg1"/>
          </a:solidFill>
        </p:spPr>
        <p:txBody>
          <a:bodyPr/>
          <a:lstStyle/>
          <a:p>
            <a:pPr algn="r" rtl="1"/>
            <a:r>
              <a:rPr lang="ar-SA" sz="3600" b="1" dirty="0">
                <a:solidFill>
                  <a:schemeClr val="tx2"/>
                </a:solidFill>
              </a:rPr>
              <a:t>وحدة ادخال</a:t>
            </a:r>
          </a:p>
          <a:p>
            <a:pPr lvl="1" algn="r" rtl="1"/>
            <a:r>
              <a:rPr lang="ar-SA" sz="3600" b="1" dirty="0"/>
              <a:t>مرقم الخرائط</a:t>
            </a:r>
            <a:r>
              <a:rPr lang="ar-KW" sz="3600" b="1" dirty="0"/>
              <a:t>،</a:t>
            </a:r>
            <a:r>
              <a:rPr lang="ar-SA" sz="3600" b="1" dirty="0"/>
              <a:t> الماسح الضوئي</a:t>
            </a:r>
            <a:r>
              <a:rPr lang="ar-KW" sz="3600" b="1" dirty="0"/>
              <a:t>،</a:t>
            </a:r>
            <a:r>
              <a:rPr lang="ar-SA" sz="3600" b="1" dirty="0"/>
              <a:t> </a:t>
            </a:r>
            <a:r>
              <a:rPr lang="en-US" altLang="ar-SA" sz="3600" b="1" dirty="0"/>
              <a:t>GPS</a:t>
            </a:r>
            <a:r>
              <a:rPr lang="ar-SA" sz="3600" b="1" dirty="0"/>
              <a:t>, ....</a:t>
            </a:r>
          </a:p>
          <a:p>
            <a:pPr algn="r" rtl="1"/>
            <a:r>
              <a:rPr lang="ar-SA" sz="3600" b="1" dirty="0">
                <a:solidFill>
                  <a:schemeClr val="tx2"/>
                </a:solidFill>
              </a:rPr>
              <a:t>و</a:t>
            </a:r>
            <a:r>
              <a:rPr lang="ar-KW" sz="3600" b="1" dirty="0">
                <a:solidFill>
                  <a:schemeClr val="tx2"/>
                </a:solidFill>
              </a:rPr>
              <a:t>ح</a:t>
            </a:r>
            <a:r>
              <a:rPr lang="ar-SA" sz="3600" b="1" dirty="0" err="1">
                <a:solidFill>
                  <a:schemeClr val="tx2"/>
                </a:solidFill>
              </a:rPr>
              <a:t>دة</a:t>
            </a:r>
            <a:r>
              <a:rPr lang="ar-SA" sz="3600" b="1" dirty="0">
                <a:solidFill>
                  <a:schemeClr val="tx2"/>
                </a:solidFill>
              </a:rPr>
              <a:t> تخزين ومعالجة</a:t>
            </a:r>
          </a:p>
          <a:p>
            <a:pPr lvl="1" algn="r" rtl="1"/>
            <a:r>
              <a:rPr lang="ar-SA" sz="3600" b="1" dirty="0"/>
              <a:t>معالج</a:t>
            </a:r>
            <a:r>
              <a:rPr lang="ar-KW" sz="3600" b="1" dirty="0"/>
              <a:t>، </a:t>
            </a:r>
            <a:r>
              <a:rPr lang="ar-SA" sz="3600" b="1" dirty="0"/>
              <a:t>وذاكرة </a:t>
            </a:r>
            <a:r>
              <a:rPr lang="en-US" altLang="ar-SA" sz="3600" b="1" dirty="0"/>
              <a:t>RAM</a:t>
            </a:r>
            <a:r>
              <a:rPr lang="ar-SA" sz="3600" b="1" dirty="0"/>
              <a:t> </a:t>
            </a:r>
            <a:r>
              <a:rPr lang="ar-KW" sz="3600" b="1" dirty="0"/>
              <a:t>،</a:t>
            </a:r>
            <a:r>
              <a:rPr lang="ar-SA" sz="3600" b="1" dirty="0"/>
              <a:t> اسطوانة صلبة ...</a:t>
            </a:r>
          </a:p>
          <a:p>
            <a:pPr algn="r" rtl="1"/>
            <a:r>
              <a:rPr lang="ar-SA" sz="3600" b="1" dirty="0">
                <a:solidFill>
                  <a:schemeClr val="tx2"/>
                </a:solidFill>
              </a:rPr>
              <a:t>وحدة اخراج</a:t>
            </a:r>
          </a:p>
          <a:p>
            <a:pPr lvl="1" algn="r" rtl="1"/>
            <a:r>
              <a:rPr lang="ar-SA" sz="3600" b="1" dirty="0"/>
              <a:t>راسم</a:t>
            </a:r>
            <a:r>
              <a:rPr lang="ar-KW" sz="3600" b="1" dirty="0"/>
              <a:t>،</a:t>
            </a:r>
            <a:r>
              <a:rPr lang="ar-SA" sz="3600" b="1" dirty="0"/>
              <a:t> جهاز طباعة</a:t>
            </a:r>
            <a:endParaRPr lang="en-US" alt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ox(in)">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box(in)">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box(in)">
                                      <p:cBhvr>
                                        <p:cTn id="17" dur="500"/>
                                        <p:tgtEl>
                                          <p:spTgt spid="122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box(in)">
                                      <p:cBhvr>
                                        <p:cTn id="22" dur="500"/>
                                        <p:tgtEl>
                                          <p:spTgt spid="122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2291">
                                            <p:txEl>
                                              <p:pRg st="4" end="4"/>
                                            </p:txEl>
                                          </p:spTgt>
                                        </p:tgtEl>
                                        <p:attrNameLst>
                                          <p:attrName>style.visibility</p:attrName>
                                        </p:attrNameLst>
                                      </p:cBhvr>
                                      <p:to>
                                        <p:strVal val="visible"/>
                                      </p:to>
                                    </p:set>
                                    <p:animEffect transition="in" filter="box(in)">
                                      <p:cBhvr>
                                        <p:cTn id="27" dur="500"/>
                                        <p:tgtEl>
                                          <p:spTgt spid="1229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2291">
                                            <p:txEl>
                                              <p:pRg st="5" end="5"/>
                                            </p:txEl>
                                          </p:spTgt>
                                        </p:tgtEl>
                                        <p:attrNameLst>
                                          <p:attrName>style.visibility</p:attrName>
                                        </p:attrNameLst>
                                      </p:cBhvr>
                                      <p:to>
                                        <p:strVal val="visible"/>
                                      </p:to>
                                    </p:set>
                                    <p:animEffect transition="in" filter="box(in)">
                                      <p:cBhvr>
                                        <p:cTn id="32" dur="500"/>
                                        <p:tgtEl>
                                          <p:spTgt spid="122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283198"/>
          </a:xfrm>
          <a:solidFill>
            <a:srgbClr val="66FFFF"/>
          </a:solidFill>
        </p:spPr>
        <p:txBody>
          <a:bodyPr>
            <a:normAutofit/>
          </a:bodyPr>
          <a:lstStyle/>
          <a:p>
            <a:pPr algn="r"/>
            <a:r>
              <a:rPr lang="en-US" sz="4800" b="1" dirty="0" smtClean="0"/>
              <a:t>(Hardware</a:t>
            </a:r>
            <a:r>
              <a:rPr lang="ar-IQ" sz="4800" b="1" dirty="0" smtClean="0"/>
              <a:t> أولا:- الآلات (</a:t>
            </a:r>
            <a:endParaRPr lang="ar-IQ" sz="4800" b="1" dirty="0"/>
          </a:p>
        </p:txBody>
      </p:sp>
      <p:pic>
        <p:nvPicPr>
          <p:cNvPr id="4" name="عنصر نائب للمحتوى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9432" t="10171" r="4969" b="70730"/>
          <a:stretch/>
        </p:blipFill>
        <p:spPr>
          <a:xfrm>
            <a:off x="0" y="1283198"/>
            <a:ext cx="9144000" cy="5602185"/>
          </a:xfrm>
        </p:spPr>
      </p:pic>
    </p:spTree>
    <p:extLst>
      <p:ext uri="{BB962C8B-B14F-4D97-AF65-F5344CB8AC3E}">
        <p14:creationId xmlns:p14="http://schemas.microsoft.com/office/powerpoint/2010/main" val="31867801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84814" cy="1628800"/>
          </a:xfrm>
          <a:solidFill>
            <a:srgbClr val="66FFFF"/>
          </a:solidFill>
        </p:spPr>
        <p:txBody>
          <a:bodyPr>
            <a:normAutofit/>
          </a:bodyPr>
          <a:lstStyle/>
          <a:p>
            <a:pPr algn="r"/>
            <a:r>
              <a:rPr lang="en-US" sz="5400" b="1" dirty="0" smtClean="0"/>
              <a:t>(Software</a:t>
            </a:r>
            <a:r>
              <a:rPr lang="ar-IQ" sz="5400" b="1" dirty="0" smtClean="0"/>
              <a:t> ثانيا:- البرامج </a:t>
            </a:r>
            <a:r>
              <a:rPr lang="ar-IQ" sz="5400" b="1" dirty="0"/>
              <a:t>(</a:t>
            </a:r>
            <a:endParaRPr lang="ar-IQ" sz="5400" dirty="0"/>
          </a:p>
        </p:txBody>
      </p:sp>
      <p:pic>
        <p:nvPicPr>
          <p:cNvPr id="4" name="عنصر نائب للمحتوى 3"/>
          <p:cNvPicPr>
            <a:picLocks noGrp="1" noChangeAspect="1"/>
          </p:cNvPicPr>
          <p:nvPr>
            <p:ph idx="1"/>
          </p:nvPr>
        </p:nvPicPr>
        <p:blipFill rotWithShape="1">
          <a:blip r:embed="rId2"/>
          <a:srcRect l="9317" t="54164" r="3500" b="31611"/>
          <a:stretch/>
        </p:blipFill>
        <p:spPr>
          <a:xfrm>
            <a:off x="0" y="1620981"/>
            <a:ext cx="9144000" cy="5264123"/>
          </a:xfrm>
          <a:prstGeom prst="rect">
            <a:avLst/>
          </a:prstGeom>
        </p:spPr>
      </p:pic>
    </p:spTree>
    <p:extLst>
      <p:ext uri="{BB962C8B-B14F-4D97-AF65-F5344CB8AC3E}">
        <p14:creationId xmlns:p14="http://schemas.microsoft.com/office/powerpoint/2010/main" val="9990679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عنصر نائب للمحتوى 5"/>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t="9069" b="64420"/>
          <a:stretch/>
        </p:blipFill>
        <p:spPr>
          <a:xfrm>
            <a:off x="21316" y="0"/>
            <a:ext cx="9169852" cy="6858000"/>
          </a:xfrm>
        </p:spPr>
      </p:pic>
    </p:spTree>
    <p:extLst>
      <p:ext uri="{BB962C8B-B14F-4D97-AF65-F5344CB8AC3E}">
        <p14:creationId xmlns:p14="http://schemas.microsoft.com/office/powerpoint/2010/main" val="37714928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640064B-D733-4421-BEDA-2EFC21D32C1C}" type="slidenum">
              <a:rPr lang="ar-SA" altLang="en-US"/>
              <a:pPr/>
              <a:t>7</a:t>
            </a:fld>
            <a:endParaRPr lang="en-US" altLang="en-US"/>
          </a:p>
        </p:txBody>
      </p:sp>
      <p:sp>
        <p:nvSpPr>
          <p:cNvPr id="15362" name="Rectangle 2"/>
          <p:cNvSpPr>
            <a:spLocks noGrp="1" noChangeArrowheads="1"/>
          </p:cNvSpPr>
          <p:nvPr>
            <p:ph type="title"/>
          </p:nvPr>
        </p:nvSpPr>
        <p:spPr>
          <a:xfrm>
            <a:off x="0" y="2"/>
            <a:ext cx="9144000" cy="1132234"/>
          </a:xfrm>
          <a:solidFill>
            <a:srgbClr val="66FFFF"/>
          </a:solidFill>
        </p:spPr>
        <p:txBody>
          <a:bodyPr/>
          <a:lstStyle/>
          <a:p>
            <a:pPr rtl="1"/>
            <a:r>
              <a:rPr lang="ar-KW" b="1" dirty="0"/>
              <a:t> ثالثاً</a:t>
            </a:r>
            <a:r>
              <a:rPr lang="ar-KW" b="1" dirty="0" smtClean="0"/>
              <a:t>:</a:t>
            </a:r>
            <a:r>
              <a:rPr lang="en-US" b="1" dirty="0" smtClean="0"/>
              <a:t>-</a:t>
            </a:r>
            <a:r>
              <a:rPr lang="ar-KW" b="1" dirty="0" smtClean="0"/>
              <a:t> </a:t>
            </a:r>
            <a:r>
              <a:rPr lang="ar-SA" b="1" dirty="0"/>
              <a:t>البيانات </a:t>
            </a:r>
            <a:r>
              <a:rPr lang="ar-SA" b="1" dirty="0" smtClean="0"/>
              <a:t>الجغرافية</a:t>
            </a:r>
            <a:r>
              <a:rPr lang="en-US" b="1" dirty="0" smtClean="0"/>
              <a:t>(Graphical </a:t>
            </a:r>
            <a:r>
              <a:rPr lang="en-US" altLang="ar-SA" b="1" dirty="0" smtClean="0"/>
              <a:t>Data</a:t>
            </a:r>
            <a:r>
              <a:rPr lang="en-US" altLang="ar-SA" b="1" dirty="0" smtClean="0">
                <a:solidFill>
                  <a:schemeClr val="tx2"/>
                </a:solidFill>
              </a:rPr>
              <a:t>) </a:t>
            </a:r>
            <a:r>
              <a:rPr lang="ar-SA" dirty="0" smtClean="0"/>
              <a:t> </a:t>
            </a:r>
            <a:endParaRPr lang="en-US" altLang="en-US" dirty="0"/>
          </a:p>
        </p:txBody>
      </p:sp>
      <p:sp>
        <p:nvSpPr>
          <p:cNvPr id="15363" name="Rectangle 3"/>
          <p:cNvSpPr>
            <a:spLocks noGrp="1" noChangeArrowheads="1"/>
          </p:cNvSpPr>
          <p:nvPr>
            <p:ph type="body" idx="1"/>
          </p:nvPr>
        </p:nvSpPr>
        <p:spPr>
          <a:xfrm>
            <a:off x="0" y="980728"/>
            <a:ext cx="9144000" cy="5904656"/>
          </a:xfrm>
          <a:solidFill>
            <a:schemeClr val="bg1"/>
          </a:solidFill>
        </p:spPr>
        <p:txBody>
          <a:bodyPr>
            <a:normAutofit fontScale="92500" lnSpcReduction="10000"/>
          </a:bodyPr>
          <a:lstStyle/>
          <a:p>
            <a:pPr algn="r" rtl="1"/>
            <a:r>
              <a:rPr lang="ar-IQ" b="1" dirty="0" smtClean="0">
                <a:solidFill>
                  <a:schemeClr val="tx2"/>
                </a:solidFill>
              </a:rPr>
              <a:t>والبيانات هي اهم مكونات نظم </a:t>
            </a:r>
            <a:r>
              <a:rPr lang="ar-IQ" b="1" dirty="0" smtClean="0">
                <a:solidFill>
                  <a:schemeClr val="tx2"/>
                </a:solidFill>
              </a:rPr>
              <a:t>المعلومات </a:t>
            </a:r>
            <a:r>
              <a:rPr lang="ar-IQ" b="1" dirty="0" smtClean="0">
                <a:solidFill>
                  <a:schemeClr val="tx2"/>
                </a:solidFill>
              </a:rPr>
              <a:t>الجغرافية وتقسم البيانات داخل نظم </a:t>
            </a:r>
            <a:r>
              <a:rPr lang="ar-IQ" b="1" dirty="0">
                <a:solidFill>
                  <a:schemeClr val="tx2"/>
                </a:solidFill>
              </a:rPr>
              <a:t>المعلومات الجغرافية </a:t>
            </a:r>
            <a:r>
              <a:rPr lang="ar-IQ" b="1" dirty="0" smtClean="0">
                <a:solidFill>
                  <a:schemeClr val="tx2"/>
                </a:solidFill>
              </a:rPr>
              <a:t>الى قسمين هما : </a:t>
            </a:r>
          </a:p>
          <a:p>
            <a:pPr marL="0" indent="0" algn="r" rtl="1">
              <a:buNone/>
            </a:pPr>
            <a:r>
              <a:rPr lang="ar-IQ" b="1" dirty="0" smtClean="0">
                <a:solidFill>
                  <a:schemeClr val="tx2"/>
                </a:solidFill>
              </a:rPr>
              <a:t>    1- </a:t>
            </a:r>
            <a:r>
              <a:rPr lang="ar-SA" b="1" dirty="0" smtClean="0">
                <a:solidFill>
                  <a:schemeClr val="tx2"/>
                </a:solidFill>
              </a:rPr>
              <a:t>البيانات </a:t>
            </a:r>
            <a:r>
              <a:rPr lang="ar-SA" b="1" dirty="0">
                <a:solidFill>
                  <a:schemeClr val="tx2"/>
                </a:solidFill>
              </a:rPr>
              <a:t>المكانية </a:t>
            </a:r>
            <a:r>
              <a:rPr lang="en-US" altLang="ar-SA" b="1" dirty="0">
                <a:solidFill>
                  <a:schemeClr val="tx2"/>
                </a:solidFill>
              </a:rPr>
              <a:t>Spatial Data</a:t>
            </a:r>
            <a:r>
              <a:rPr lang="ar-SA" b="1" dirty="0"/>
              <a:t> </a:t>
            </a:r>
          </a:p>
          <a:p>
            <a:pPr marL="457200" lvl="1" indent="0" algn="just" rtl="1">
              <a:buNone/>
            </a:pPr>
            <a:r>
              <a:rPr lang="ar-SA" sz="3000" b="1" dirty="0"/>
              <a:t>تشمل </a:t>
            </a:r>
            <a:r>
              <a:rPr lang="ar-IQ" sz="3000" b="1" dirty="0" smtClean="0"/>
              <a:t>البيانات و</a:t>
            </a:r>
            <a:r>
              <a:rPr lang="ar-SA" sz="3000" b="1" dirty="0" smtClean="0"/>
              <a:t>المعلومات </a:t>
            </a:r>
            <a:r>
              <a:rPr lang="ar-IQ" sz="3000" b="1" dirty="0" smtClean="0"/>
              <a:t>الجغرافية </a:t>
            </a:r>
            <a:r>
              <a:rPr lang="ar-SA" sz="3000" b="1" dirty="0" smtClean="0"/>
              <a:t>المكانية</a:t>
            </a:r>
            <a:r>
              <a:rPr lang="ar-IQ" sz="3000" b="1" dirty="0" smtClean="0"/>
              <a:t> التي تمثل الطبيعة</a:t>
            </a:r>
            <a:r>
              <a:rPr lang="ar-SA" sz="3000" b="1" dirty="0" smtClean="0"/>
              <a:t> </a:t>
            </a:r>
            <a:r>
              <a:rPr lang="ar-SA" sz="3000" b="1" dirty="0"/>
              <a:t>كالخرائط </a:t>
            </a:r>
            <a:r>
              <a:rPr lang="ar-SA" sz="3000" b="1" dirty="0" smtClean="0"/>
              <a:t>الرقمية(الآلية</a:t>
            </a:r>
            <a:r>
              <a:rPr lang="ar-SA" sz="3000" b="1" dirty="0"/>
              <a:t>)</a:t>
            </a:r>
            <a:r>
              <a:rPr lang="ar-KW" sz="3000" b="1" dirty="0" smtClean="0"/>
              <a:t>،</a:t>
            </a:r>
            <a:r>
              <a:rPr lang="ar-IQ" sz="3000" b="1" dirty="0" smtClean="0"/>
              <a:t> ويمكن تجميعها من </a:t>
            </a:r>
            <a:r>
              <a:rPr lang="ar-SA" sz="3000" b="1" dirty="0" smtClean="0"/>
              <a:t>الصور </a:t>
            </a:r>
            <a:r>
              <a:rPr lang="ar-SA" sz="3000" b="1" dirty="0"/>
              <a:t>الجوية </a:t>
            </a:r>
            <a:r>
              <a:rPr lang="ar-IQ" sz="3000" b="1" dirty="0" smtClean="0"/>
              <a:t>والخرائط </a:t>
            </a:r>
            <a:r>
              <a:rPr lang="ar-SA" sz="3000" b="1" dirty="0" smtClean="0"/>
              <a:t>الرقمية</a:t>
            </a:r>
            <a:r>
              <a:rPr lang="ar-KW" sz="3000" b="1" dirty="0"/>
              <a:t>،</a:t>
            </a:r>
            <a:r>
              <a:rPr lang="ar-SA" sz="3000" b="1" dirty="0"/>
              <a:t> </a:t>
            </a:r>
            <a:r>
              <a:rPr lang="ar-SA" sz="3000" b="1" dirty="0" smtClean="0"/>
              <a:t>و</a:t>
            </a:r>
            <a:r>
              <a:rPr lang="ar-IQ" sz="3000" b="1" dirty="0" smtClean="0"/>
              <a:t>الاقمار و</a:t>
            </a:r>
            <a:r>
              <a:rPr lang="ar-SA" sz="3000" b="1" dirty="0" smtClean="0"/>
              <a:t>المرئيات </a:t>
            </a:r>
            <a:r>
              <a:rPr lang="ar-SA" sz="3000" b="1" dirty="0"/>
              <a:t>الفضائية </a:t>
            </a:r>
            <a:r>
              <a:rPr lang="ar-IQ" sz="3000" b="1" dirty="0" smtClean="0"/>
              <a:t>الصناعية. </a:t>
            </a:r>
            <a:r>
              <a:rPr lang="ar-IQ" sz="3200" b="1" dirty="0" smtClean="0"/>
              <a:t>ان </a:t>
            </a:r>
            <a:r>
              <a:rPr lang="ar-IQ" sz="3000" b="1" dirty="0"/>
              <a:t>البيانات </a:t>
            </a:r>
            <a:r>
              <a:rPr lang="ar-IQ" sz="3000" b="1" dirty="0" smtClean="0"/>
              <a:t>الجغرافية والجداول المتعلقة بها قد يمكن تجميعها ذاتيا او شرائها والحصول عليها من احدى مصادر بيع البيانات .</a:t>
            </a:r>
          </a:p>
          <a:p>
            <a:pPr marL="457200" lvl="1" indent="0" algn="r" rtl="1">
              <a:buNone/>
            </a:pPr>
            <a:r>
              <a:rPr lang="ar-IQ" sz="3200" b="1" dirty="0" smtClean="0">
                <a:solidFill>
                  <a:schemeClr val="tx2"/>
                </a:solidFill>
              </a:rPr>
              <a:t>2- </a:t>
            </a:r>
            <a:r>
              <a:rPr lang="ar-SA" sz="3200" b="1" dirty="0" smtClean="0">
                <a:solidFill>
                  <a:schemeClr val="tx2"/>
                </a:solidFill>
              </a:rPr>
              <a:t>البيانات </a:t>
            </a:r>
            <a:r>
              <a:rPr lang="ar-SA" sz="3200" b="1" dirty="0">
                <a:solidFill>
                  <a:schemeClr val="tx2"/>
                </a:solidFill>
              </a:rPr>
              <a:t>الوصفية </a:t>
            </a:r>
            <a:r>
              <a:rPr lang="en-US" altLang="ar-SA" sz="3200" b="1" dirty="0">
                <a:solidFill>
                  <a:schemeClr val="tx2"/>
                </a:solidFill>
              </a:rPr>
              <a:t>Descriptive Data</a:t>
            </a:r>
            <a:r>
              <a:rPr lang="ar-SA" sz="3200" b="1" dirty="0"/>
              <a:t> </a:t>
            </a:r>
          </a:p>
          <a:p>
            <a:pPr marL="457200" lvl="1" indent="0" algn="r" rtl="1">
              <a:buNone/>
            </a:pPr>
            <a:r>
              <a:rPr lang="ar-SA" sz="3200" b="1" dirty="0"/>
              <a:t>تشمل جميع البيانات الاحصائية المتعلقة بالبيانات </a:t>
            </a:r>
            <a:r>
              <a:rPr lang="ar-SA" sz="3200" b="1" dirty="0" smtClean="0"/>
              <a:t>المكانية</a:t>
            </a:r>
            <a:r>
              <a:rPr lang="ar-IQ" sz="3200" b="1" dirty="0" smtClean="0"/>
              <a:t> وبيانات الجداول والإحصاءات عن عناصر طبيعية يمكن تمثيلها بالطبيعة. </a:t>
            </a:r>
            <a:endParaRPr lang="ar-SA" sz="3200" b="1" dirty="0"/>
          </a:p>
          <a:p>
            <a:pPr marL="457200" lvl="1" indent="0" algn="r" rtl="1">
              <a:buNone/>
            </a:pPr>
            <a:r>
              <a:rPr lang="ar-IQ" sz="3200" b="1" dirty="0" smtClean="0"/>
              <a:t>و</a:t>
            </a:r>
            <a:r>
              <a:rPr lang="ar-SA" sz="3200" b="1" dirty="0" smtClean="0"/>
              <a:t>تشمل </a:t>
            </a:r>
            <a:r>
              <a:rPr lang="ar-SA" sz="3200" b="1" dirty="0"/>
              <a:t>بيانات توضح مواصفات سواء عددية أو نصية مثل أسماء المواقع، أطوال المسافات، الاحداثيات ....</a:t>
            </a:r>
            <a:endParaRPr lang="en-US" alt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363">
                                            <p:bg/>
                                          </p:spTgt>
                                        </p:tgtEl>
                                        <p:attrNameLst>
                                          <p:attrName>style.visibility</p:attrName>
                                        </p:attrNameLst>
                                      </p:cBhvr>
                                      <p:to>
                                        <p:strVal val="visible"/>
                                      </p:to>
                                    </p:set>
                                    <p:animEffect transition="in" filter="box(in)">
                                      <p:cBhvr>
                                        <p:cTn id="7" dur="500"/>
                                        <p:tgtEl>
                                          <p:spTgt spid="15363">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5363">
                                            <p:txEl>
                                              <p:pRg st="0" end="0"/>
                                            </p:txEl>
                                          </p:spTgt>
                                        </p:tgtEl>
                                        <p:attrNameLst>
                                          <p:attrName>style.visibility</p:attrName>
                                        </p:attrNameLst>
                                      </p:cBhvr>
                                      <p:to>
                                        <p:strVal val="visible"/>
                                      </p:to>
                                    </p:set>
                                    <p:animEffect transition="in" filter="box(in)">
                                      <p:cBhvr>
                                        <p:cTn id="12" dur="500"/>
                                        <p:tgtEl>
                                          <p:spTgt spid="1536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5363">
                                            <p:txEl>
                                              <p:pRg st="1" end="1"/>
                                            </p:txEl>
                                          </p:spTgt>
                                        </p:tgtEl>
                                        <p:attrNameLst>
                                          <p:attrName>style.visibility</p:attrName>
                                        </p:attrNameLst>
                                      </p:cBhvr>
                                      <p:to>
                                        <p:strVal val="visible"/>
                                      </p:to>
                                    </p:set>
                                    <p:animEffect transition="in" filter="box(in)">
                                      <p:cBhvr>
                                        <p:cTn id="17" dur="500"/>
                                        <p:tgtEl>
                                          <p:spTgt spid="1536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5363">
                                            <p:txEl>
                                              <p:pRg st="2" end="2"/>
                                            </p:txEl>
                                          </p:spTgt>
                                        </p:tgtEl>
                                        <p:attrNameLst>
                                          <p:attrName>style.visibility</p:attrName>
                                        </p:attrNameLst>
                                      </p:cBhvr>
                                      <p:to>
                                        <p:strVal val="visible"/>
                                      </p:to>
                                    </p:set>
                                    <p:animEffect transition="in" filter="box(in)">
                                      <p:cBhvr>
                                        <p:cTn id="22" dur="500"/>
                                        <p:tgtEl>
                                          <p:spTgt spid="1536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5363">
                                            <p:txEl>
                                              <p:pRg st="3" end="3"/>
                                            </p:txEl>
                                          </p:spTgt>
                                        </p:tgtEl>
                                        <p:attrNameLst>
                                          <p:attrName>style.visibility</p:attrName>
                                        </p:attrNameLst>
                                      </p:cBhvr>
                                      <p:to>
                                        <p:strVal val="visible"/>
                                      </p:to>
                                    </p:set>
                                    <p:animEffect transition="in" filter="box(in)">
                                      <p:cBhvr>
                                        <p:cTn id="27" dur="500"/>
                                        <p:tgtEl>
                                          <p:spTgt spid="1536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5363">
                                            <p:txEl>
                                              <p:pRg st="4" end="4"/>
                                            </p:txEl>
                                          </p:spTgt>
                                        </p:tgtEl>
                                        <p:attrNameLst>
                                          <p:attrName>style.visibility</p:attrName>
                                        </p:attrNameLst>
                                      </p:cBhvr>
                                      <p:to>
                                        <p:strVal val="visible"/>
                                      </p:to>
                                    </p:set>
                                    <p:animEffect transition="in" filter="box(in)">
                                      <p:cBhvr>
                                        <p:cTn id="32" dur="500"/>
                                        <p:tgtEl>
                                          <p:spTgt spid="1536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5363">
                                            <p:txEl>
                                              <p:pRg st="5" end="5"/>
                                            </p:txEl>
                                          </p:spTgt>
                                        </p:tgtEl>
                                        <p:attrNameLst>
                                          <p:attrName>style.visibility</p:attrName>
                                        </p:attrNameLst>
                                      </p:cBhvr>
                                      <p:to>
                                        <p:strVal val="visible"/>
                                      </p:to>
                                    </p:set>
                                    <p:animEffect transition="in" filter="box(in)">
                                      <p:cBhvr>
                                        <p:cTn id="37" dur="500"/>
                                        <p:tgtEl>
                                          <p:spTgt spid="1536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5362"/>
                                        </p:tgtEl>
                                        <p:attrNameLst>
                                          <p:attrName>style.visibility</p:attrName>
                                        </p:attrNameLst>
                                      </p:cBhvr>
                                      <p:to>
                                        <p:strVal val="visible"/>
                                      </p:to>
                                    </p:set>
                                    <p:anim calcmode="lin" valueType="num">
                                      <p:cBhvr additive="base">
                                        <p:cTn id="42" dur="500" fill="hold"/>
                                        <p:tgtEl>
                                          <p:spTgt spid="15362"/>
                                        </p:tgtEl>
                                        <p:attrNameLst>
                                          <p:attrName>ppt_x</p:attrName>
                                        </p:attrNameLst>
                                      </p:cBhvr>
                                      <p:tavLst>
                                        <p:tav tm="0">
                                          <p:val>
                                            <p:strVal val="#ppt_x"/>
                                          </p:val>
                                        </p:tav>
                                        <p:tav tm="100000">
                                          <p:val>
                                            <p:strVal val="#ppt_x"/>
                                          </p:val>
                                        </p:tav>
                                      </p:tavLst>
                                    </p:anim>
                                    <p:anim calcmode="lin" valueType="num">
                                      <p:cBhvr additive="base">
                                        <p:cTn id="43" dur="500" fill="hold"/>
                                        <p:tgtEl>
                                          <p:spTgt spid="153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nimBg="1"/>
      <p:bldP spid="1536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B40409D-B70B-449C-AB29-FF68CD19253B}" type="slidenum">
              <a:rPr lang="ar-SA" altLang="en-US"/>
              <a:pPr/>
              <a:t>8</a:t>
            </a:fld>
            <a:endParaRPr lang="en-US" altLang="en-US"/>
          </a:p>
        </p:txBody>
      </p:sp>
      <p:sp>
        <p:nvSpPr>
          <p:cNvPr id="114690" name="Rectangle 2"/>
          <p:cNvSpPr>
            <a:spLocks noGrp="1" noChangeArrowheads="1"/>
          </p:cNvSpPr>
          <p:nvPr>
            <p:ph type="title"/>
          </p:nvPr>
        </p:nvSpPr>
        <p:spPr>
          <a:xfrm>
            <a:off x="0" y="0"/>
            <a:ext cx="9143999" cy="1476375"/>
          </a:xfrm>
          <a:solidFill>
            <a:srgbClr val="66FFFF"/>
          </a:solidFill>
        </p:spPr>
        <p:txBody>
          <a:bodyPr/>
          <a:lstStyle/>
          <a:p>
            <a:pPr rtl="1"/>
            <a:r>
              <a:rPr lang="ar-SA" b="1" dirty="0"/>
              <a:t>المعلومات المكانية</a:t>
            </a:r>
            <a:endParaRPr lang="en-US" altLang="en-US" b="1" dirty="0"/>
          </a:p>
        </p:txBody>
      </p:sp>
      <p:sp>
        <p:nvSpPr>
          <p:cNvPr id="114691" name="Rectangle 3"/>
          <p:cNvSpPr>
            <a:spLocks noGrp="1" noChangeArrowheads="1"/>
          </p:cNvSpPr>
          <p:nvPr>
            <p:ph type="body" idx="1"/>
          </p:nvPr>
        </p:nvSpPr>
        <p:spPr>
          <a:xfrm>
            <a:off x="1" y="1484313"/>
            <a:ext cx="9143998" cy="5373687"/>
          </a:xfrm>
          <a:solidFill>
            <a:schemeClr val="bg1"/>
          </a:solidFill>
        </p:spPr>
        <p:txBody>
          <a:bodyPr/>
          <a:lstStyle/>
          <a:p>
            <a:pPr algn="r" rtl="1"/>
            <a:endParaRPr lang="ar-IQ" b="1" dirty="0" smtClean="0"/>
          </a:p>
          <a:p>
            <a:pPr algn="r" rtl="1"/>
            <a:r>
              <a:rPr lang="ar-SA" b="1" dirty="0" err="1" smtClean="0"/>
              <a:t>هى</a:t>
            </a:r>
            <a:r>
              <a:rPr lang="ar-SA" b="1" dirty="0" smtClean="0"/>
              <a:t> </a:t>
            </a:r>
            <a:r>
              <a:rPr lang="ar-SA" b="1" dirty="0"/>
              <a:t>عبارة عن ظواهر جغرافية طبيعية أو بشرية يمكن تحديد موقعها الجغرافي بواسطة:</a:t>
            </a:r>
          </a:p>
          <a:p>
            <a:pPr lvl="1" algn="r" rtl="1"/>
            <a:r>
              <a:rPr lang="ar-SA" sz="3200" b="1" dirty="0"/>
              <a:t>الاحداثيات الجغرافية (خطوط الطول ودوائر العرض)</a:t>
            </a:r>
          </a:p>
          <a:p>
            <a:pPr lvl="1" algn="r" rtl="1"/>
            <a:r>
              <a:rPr lang="ar-SA" sz="3200" b="1" dirty="0"/>
              <a:t>الاحداثيات المستوية (السينية والصادية)</a:t>
            </a:r>
          </a:p>
          <a:p>
            <a:pPr lvl="1" algn="r" rtl="1"/>
            <a:r>
              <a:rPr lang="ar-SA" sz="3200" b="1" dirty="0"/>
              <a:t>عنوان جغرافي بواسطة اسم الشارع ورقم الموقع بالشارع</a:t>
            </a:r>
          </a:p>
          <a:p>
            <a:pPr lvl="1" algn="r" rtl="1"/>
            <a:r>
              <a:rPr lang="ar-SA" sz="3200" b="1" dirty="0"/>
              <a:t>عنوان جغرافي بواسطة الموقع في الوحدة الادارية أو اقليم جغرافي معين</a:t>
            </a:r>
            <a:r>
              <a:rPr lang="ar-SA" dirty="0"/>
              <a:t>.</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14691">
                                            <p:txEl>
                                              <p:pRg st="1" end="1"/>
                                            </p:txEl>
                                          </p:spTgt>
                                        </p:tgtEl>
                                        <p:attrNameLst>
                                          <p:attrName>style.visibility</p:attrName>
                                        </p:attrNameLst>
                                      </p:cBhvr>
                                      <p:to>
                                        <p:strVal val="visible"/>
                                      </p:to>
                                    </p:set>
                                    <p:animEffect transition="in" filter="box(in)">
                                      <p:cBhvr>
                                        <p:cTn id="7" dur="500"/>
                                        <p:tgtEl>
                                          <p:spTgt spid="11469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14691">
                                            <p:txEl>
                                              <p:pRg st="2" end="2"/>
                                            </p:txEl>
                                          </p:spTgt>
                                        </p:tgtEl>
                                        <p:attrNameLst>
                                          <p:attrName>style.visibility</p:attrName>
                                        </p:attrNameLst>
                                      </p:cBhvr>
                                      <p:to>
                                        <p:strVal val="visible"/>
                                      </p:to>
                                    </p:set>
                                    <p:animEffect transition="in" filter="box(in)">
                                      <p:cBhvr>
                                        <p:cTn id="12" dur="500"/>
                                        <p:tgtEl>
                                          <p:spTgt spid="11469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14691">
                                            <p:txEl>
                                              <p:pRg st="3" end="3"/>
                                            </p:txEl>
                                          </p:spTgt>
                                        </p:tgtEl>
                                        <p:attrNameLst>
                                          <p:attrName>style.visibility</p:attrName>
                                        </p:attrNameLst>
                                      </p:cBhvr>
                                      <p:to>
                                        <p:strVal val="visible"/>
                                      </p:to>
                                    </p:set>
                                    <p:animEffect transition="in" filter="box(in)">
                                      <p:cBhvr>
                                        <p:cTn id="17" dur="500"/>
                                        <p:tgtEl>
                                          <p:spTgt spid="11469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14691">
                                            <p:txEl>
                                              <p:pRg st="4" end="4"/>
                                            </p:txEl>
                                          </p:spTgt>
                                        </p:tgtEl>
                                        <p:attrNameLst>
                                          <p:attrName>style.visibility</p:attrName>
                                        </p:attrNameLst>
                                      </p:cBhvr>
                                      <p:to>
                                        <p:strVal val="visible"/>
                                      </p:to>
                                    </p:set>
                                    <p:animEffect transition="in" filter="box(in)">
                                      <p:cBhvr>
                                        <p:cTn id="22" dur="500"/>
                                        <p:tgtEl>
                                          <p:spTgt spid="11469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14691">
                                            <p:txEl>
                                              <p:pRg st="5" end="5"/>
                                            </p:txEl>
                                          </p:spTgt>
                                        </p:tgtEl>
                                        <p:attrNameLst>
                                          <p:attrName>style.visibility</p:attrName>
                                        </p:attrNameLst>
                                      </p:cBhvr>
                                      <p:to>
                                        <p:strVal val="visible"/>
                                      </p:to>
                                    </p:set>
                                    <p:animEffect transition="in" filter="box(in)">
                                      <p:cBhvr>
                                        <p:cTn id="27" dur="500"/>
                                        <p:tgtEl>
                                          <p:spTgt spid="1146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ACE536A-2F05-40DD-A8A2-4C39A8364486}" type="slidenum">
              <a:rPr lang="ar-SA" altLang="en-US"/>
              <a:pPr/>
              <a:t>9</a:t>
            </a:fld>
            <a:endParaRPr lang="en-US" altLang="en-US"/>
          </a:p>
        </p:txBody>
      </p:sp>
      <p:sp>
        <p:nvSpPr>
          <p:cNvPr id="116738" name="Rectangle 2"/>
          <p:cNvSpPr>
            <a:spLocks noGrp="1" noChangeArrowheads="1"/>
          </p:cNvSpPr>
          <p:nvPr>
            <p:ph type="title"/>
          </p:nvPr>
        </p:nvSpPr>
        <p:spPr>
          <a:xfrm>
            <a:off x="0" y="-27384"/>
            <a:ext cx="9143999" cy="1295400"/>
          </a:xfrm>
          <a:solidFill>
            <a:srgbClr val="66FFFF"/>
          </a:solidFill>
        </p:spPr>
        <p:txBody>
          <a:bodyPr/>
          <a:lstStyle/>
          <a:p>
            <a:pPr rtl="1"/>
            <a:r>
              <a:rPr lang="ar-SA" b="1" dirty="0"/>
              <a:t>البيانات الوصفية</a:t>
            </a:r>
            <a:endParaRPr lang="en-US" altLang="en-US" b="1" dirty="0"/>
          </a:p>
        </p:txBody>
      </p:sp>
      <p:sp>
        <p:nvSpPr>
          <p:cNvPr id="116739" name="Rectangle 3"/>
          <p:cNvSpPr>
            <a:spLocks noGrp="1" noChangeArrowheads="1"/>
          </p:cNvSpPr>
          <p:nvPr>
            <p:ph type="body" idx="1"/>
          </p:nvPr>
        </p:nvSpPr>
        <p:spPr>
          <a:xfrm>
            <a:off x="1" y="1268016"/>
            <a:ext cx="9143998" cy="5589983"/>
          </a:xfrm>
          <a:solidFill>
            <a:schemeClr val="bg1"/>
          </a:solidFill>
        </p:spPr>
        <p:txBody>
          <a:bodyPr>
            <a:normAutofit/>
          </a:bodyPr>
          <a:lstStyle/>
          <a:p>
            <a:pPr algn="r" rtl="1"/>
            <a:r>
              <a:rPr lang="ar-SA" sz="3600" b="1" dirty="0" err="1">
                <a:solidFill>
                  <a:schemeClr val="tx2"/>
                </a:solidFill>
              </a:rPr>
              <a:t>هى</a:t>
            </a:r>
            <a:r>
              <a:rPr lang="ar-SA" sz="3600" b="1" dirty="0">
                <a:solidFill>
                  <a:schemeClr val="tx2"/>
                </a:solidFill>
              </a:rPr>
              <a:t> بيانات مرتبطة بالبيانات المكانية مثل:</a:t>
            </a:r>
          </a:p>
          <a:p>
            <a:pPr lvl="1" algn="r" rtl="1"/>
            <a:r>
              <a:rPr lang="ar-SA" sz="3200" b="1" dirty="0"/>
              <a:t>بيانات سكانية مرتبطة بوحدة ادارية معينة</a:t>
            </a:r>
          </a:p>
          <a:p>
            <a:pPr lvl="1" algn="r" rtl="1"/>
            <a:r>
              <a:rPr lang="ar-SA" sz="3200" b="1" dirty="0"/>
              <a:t>سجلات الملكية المرتبطة بقطع الأراضي</a:t>
            </a:r>
          </a:p>
          <a:p>
            <a:pPr lvl="1" algn="r" rtl="1"/>
            <a:r>
              <a:rPr lang="ar-SA" sz="3200" b="1" dirty="0"/>
              <a:t>خصائص جغرافية مرتبطة بمناطق توزيع أنواع التربة وأنواع النباتات الطبيعية وغيرها ….</a:t>
            </a:r>
          </a:p>
          <a:p>
            <a:pPr lvl="1" algn="r" rtl="1"/>
            <a:r>
              <a:rPr lang="ar-SA" sz="3200" b="1" dirty="0"/>
              <a:t>سجلات طبية مرتبطة بمراكز صحية</a:t>
            </a:r>
          </a:p>
          <a:p>
            <a:pPr lvl="1" algn="r" rtl="1"/>
            <a:r>
              <a:rPr lang="ar-SA" sz="3200" b="1" dirty="0"/>
              <a:t>معلومات نوعية مرتبطة بشبكة الطرق </a:t>
            </a:r>
            <a:r>
              <a:rPr lang="ar-IQ" sz="3200" b="1" dirty="0" smtClean="0"/>
              <a:t>وانواعها </a:t>
            </a:r>
            <a:r>
              <a:rPr lang="ar-SA" sz="3200" b="1" dirty="0" smtClean="0"/>
              <a:t>....</a:t>
            </a:r>
            <a:endParaRPr lang="en-US" alt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6739">
                                            <p:bg/>
                                          </p:spTgt>
                                        </p:tgtEl>
                                        <p:attrNameLst>
                                          <p:attrName>style.visibility</p:attrName>
                                        </p:attrNameLst>
                                      </p:cBhvr>
                                      <p:to>
                                        <p:strVal val="visible"/>
                                      </p:to>
                                    </p:set>
                                    <p:animEffect transition="in" filter="box(in)">
                                      <p:cBhvr>
                                        <p:cTn id="7" dur="500"/>
                                        <p:tgtEl>
                                          <p:spTgt spid="116739">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6739">
                                            <p:txEl>
                                              <p:pRg st="0" end="0"/>
                                            </p:txEl>
                                          </p:spTgt>
                                        </p:tgtEl>
                                        <p:attrNameLst>
                                          <p:attrName>style.visibility</p:attrName>
                                        </p:attrNameLst>
                                      </p:cBhvr>
                                      <p:to>
                                        <p:strVal val="visible"/>
                                      </p:to>
                                    </p:set>
                                    <p:animEffect transition="in" filter="box(in)">
                                      <p:cBhvr>
                                        <p:cTn id="12" dur="500"/>
                                        <p:tgtEl>
                                          <p:spTgt spid="11673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16739">
                                            <p:txEl>
                                              <p:pRg st="1" end="1"/>
                                            </p:txEl>
                                          </p:spTgt>
                                        </p:tgtEl>
                                        <p:attrNameLst>
                                          <p:attrName>style.visibility</p:attrName>
                                        </p:attrNameLst>
                                      </p:cBhvr>
                                      <p:to>
                                        <p:strVal val="visible"/>
                                      </p:to>
                                    </p:set>
                                    <p:animEffect transition="in" filter="box(in)">
                                      <p:cBhvr>
                                        <p:cTn id="17" dur="500"/>
                                        <p:tgtEl>
                                          <p:spTgt spid="11673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16739">
                                            <p:txEl>
                                              <p:pRg st="2" end="2"/>
                                            </p:txEl>
                                          </p:spTgt>
                                        </p:tgtEl>
                                        <p:attrNameLst>
                                          <p:attrName>style.visibility</p:attrName>
                                        </p:attrNameLst>
                                      </p:cBhvr>
                                      <p:to>
                                        <p:strVal val="visible"/>
                                      </p:to>
                                    </p:set>
                                    <p:animEffect transition="in" filter="box(in)">
                                      <p:cBhvr>
                                        <p:cTn id="22" dur="500"/>
                                        <p:tgtEl>
                                          <p:spTgt spid="11673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16739">
                                            <p:txEl>
                                              <p:pRg st="3" end="3"/>
                                            </p:txEl>
                                          </p:spTgt>
                                        </p:tgtEl>
                                        <p:attrNameLst>
                                          <p:attrName>style.visibility</p:attrName>
                                        </p:attrNameLst>
                                      </p:cBhvr>
                                      <p:to>
                                        <p:strVal val="visible"/>
                                      </p:to>
                                    </p:set>
                                    <p:animEffect transition="in" filter="box(in)">
                                      <p:cBhvr>
                                        <p:cTn id="27" dur="500"/>
                                        <p:tgtEl>
                                          <p:spTgt spid="11673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16739">
                                            <p:txEl>
                                              <p:pRg st="4" end="4"/>
                                            </p:txEl>
                                          </p:spTgt>
                                        </p:tgtEl>
                                        <p:attrNameLst>
                                          <p:attrName>style.visibility</p:attrName>
                                        </p:attrNameLst>
                                      </p:cBhvr>
                                      <p:to>
                                        <p:strVal val="visible"/>
                                      </p:to>
                                    </p:set>
                                    <p:animEffect transition="in" filter="box(in)">
                                      <p:cBhvr>
                                        <p:cTn id="32" dur="500"/>
                                        <p:tgtEl>
                                          <p:spTgt spid="11673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16739">
                                            <p:txEl>
                                              <p:pRg st="5" end="5"/>
                                            </p:txEl>
                                          </p:spTgt>
                                        </p:tgtEl>
                                        <p:attrNameLst>
                                          <p:attrName>style.visibility</p:attrName>
                                        </p:attrNameLst>
                                      </p:cBhvr>
                                      <p:to>
                                        <p:strVal val="visible"/>
                                      </p:to>
                                    </p:set>
                                    <p:animEffect transition="in" filter="box(in)">
                                      <p:cBhvr>
                                        <p:cTn id="37" dur="500"/>
                                        <p:tgtEl>
                                          <p:spTgt spid="1167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464</TotalTime>
  <Words>589</Words>
  <Application>Microsoft Office PowerPoint</Application>
  <PresentationFormat>عرض على الشاشة (3:4)‏</PresentationFormat>
  <Paragraphs>96</Paragraphs>
  <Slides>15</Slides>
  <Notes>0</Notes>
  <HiddenSlides>0</HiddenSlides>
  <MMClips>0</MMClips>
  <ScaleCrop>false</ScaleCrop>
  <HeadingPairs>
    <vt:vector size="8" baseType="variant">
      <vt:variant>
        <vt:lpstr>الخطوط المستخدمة</vt:lpstr>
      </vt:variant>
      <vt:variant>
        <vt:i4>4</vt:i4>
      </vt:variant>
      <vt:variant>
        <vt:lpstr>نسق</vt:lpstr>
      </vt:variant>
      <vt:variant>
        <vt:i4>1</vt:i4>
      </vt:variant>
      <vt:variant>
        <vt:lpstr>خوادم OLE مضمنة</vt:lpstr>
      </vt:variant>
      <vt:variant>
        <vt:i4>1</vt:i4>
      </vt:variant>
      <vt:variant>
        <vt:lpstr>عناوين الشرائح</vt:lpstr>
      </vt:variant>
      <vt:variant>
        <vt:i4>15</vt:i4>
      </vt:variant>
    </vt:vector>
  </HeadingPairs>
  <TitlesOfParts>
    <vt:vector size="21" baseType="lpstr">
      <vt:lpstr>Andalus</vt:lpstr>
      <vt:lpstr>Arial</vt:lpstr>
      <vt:lpstr>Calibri</vt:lpstr>
      <vt:lpstr>Times New Roman</vt:lpstr>
      <vt:lpstr>Office Theme</vt:lpstr>
      <vt:lpstr>Paint Shop Pro Image</vt:lpstr>
      <vt:lpstr>عرض تقديمي في PowerPoint</vt:lpstr>
      <vt:lpstr> ما هى مكونات نظم المعلومات الجغرافية ؟ </vt:lpstr>
      <vt:lpstr>مكونات الحاسب الآلي</vt:lpstr>
      <vt:lpstr>(Hardware أولا:- الآلات (</vt:lpstr>
      <vt:lpstr>(Software ثانيا:- البرامج (</vt:lpstr>
      <vt:lpstr>عرض تقديمي في PowerPoint</vt:lpstr>
      <vt:lpstr> ثالثاً:- البيانات الجغرافية(Graphical Data)  </vt:lpstr>
      <vt:lpstr>المعلومات المكانية</vt:lpstr>
      <vt:lpstr>البيانات الوصفية</vt:lpstr>
      <vt:lpstr>عرض تقديمي في PowerPoint</vt:lpstr>
      <vt:lpstr>عرض تقديمي في PowerPoint</vt:lpstr>
      <vt:lpstr>رابعاً: الأفراد(الأشخاص)(People)</vt:lpstr>
      <vt:lpstr>خامساً: الوسائل والمؤسسات</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Muthar</dc:creator>
  <cp:lastModifiedBy>X201</cp:lastModifiedBy>
  <cp:revision>53</cp:revision>
  <dcterms:created xsi:type="dcterms:W3CDTF">2011-09-09T12:43:01Z</dcterms:created>
  <dcterms:modified xsi:type="dcterms:W3CDTF">2020-12-27T14:18:17Z</dcterms:modified>
</cp:coreProperties>
</file>